
<file path=[Content_Types].xml><?xml version="1.0" encoding="utf-8"?>
<Types xmlns="http://schemas.openxmlformats.org/package/2006/content-types">
  <Default ContentType="application/x-fontdata" Extension="fntdata"/>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tableStyles+xml" PartName="/ppt/tableStyles.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oboto Thin"/>
      <p:regular r:id="rId45"/>
      <p:bold r:id="rId46"/>
      <p:italic r:id="rId47"/>
      <p:boldItalic r:id="rId48"/>
    </p:embeddedFont>
    <p:embeddedFont>
      <p:font typeface="Roboto"/>
      <p:regular r:id="rId49"/>
      <p:bold r:id="rId50"/>
      <p:italic r:id="rId51"/>
      <p:boldItalic r:id="rId52"/>
    </p:embeddedFont>
    <p:embeddedFont>
      <p:font typeface="Roboto Light"/>
      <p:regular r:id="rId53"/>
      <p:bold r:id="rId54"/>
      <p:italic r:id="rId55"/>
      <p:boldItalic r:id="rId56"/>
    </p:embeddedFont>
    <p:embeddedFont>
      <p:font typeface="Arial Black"/>
      <p:regular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B28EE6C-6DD9-4030-8019-61A5C8746F2F}">
  <a:tblStyle styleId="{AB28EE6C-6DD9-4030-8019-61A5C8746F2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Thin-bold.fntdata"/><Relationship Id="rId45" Type="http://schemas.openxmlformats.org/officeDocument/2006/relationships/font" Target="fonts/RobotoThin-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Thin-boldItalic.fntdata"/><Relationship Id="rId47" Type="http://schemas.openxmlformats.org/officeDocument/2006/relationships/font" Target="fonts/RobotoThin-italic.fntdata"/><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RobotoLight-regular.fntdata"/><Relationship Id="rId52" Type="http://schemas.openxmlformats.org/officeDocument/2006/relationships/font" Target="fonts/Roboto-boldItalic.fntdata"/><Relationship Id="rId11" Type="http://schemas.openxmlformats.org/officeDocument/2006/relationships/slide" Target="slides/slide5.xml"/><Relationship Id="rId55" Type="http://schemas.openxmlformats.org/officeDocument/2006/relationships/font" Target="fonts/RobotoLight-italic.fntdata"/><Relationship Id="rId10" Type="http://schemas.openxmlformats.org/officeDocument/2006/relationships/slide" Target="slides/slide4.xml"/><Relationship Id="rId54" Type="http://schemas.openxmlformats.org/officeDocument/2006/relationships/font" Target="fonts/RobotoLight-bold.fntdata"/><Relationship Id="rId13" Type="http://schemas.openxmlformats.org/officeDocument/2006/relationships/slide" Target="slides/slide7.xml"/><Relationship Id="rId57" Type="http://schemas.openxmlformats.org/officeDocument/2006/relationships/font" Target="fonts/ArialBlack-regular.fntdata"/><Relationship Id="rId12" Type="http://schemas.openxmlformats.org/officeDocument/2006/relationships/slide" Target="slides/slide6.xml"/><Relationship Id="rId56" Type="http://schemas.openxmlformats.org/officeDocument/2006/relationships/font" Target="fonts/RobotoLight-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7ba6893bb7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7ba6893bb7_1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b9c64d5f3_8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b9c64d5f3_8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b8da56cc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b8da56cc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7b8da56cc1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b8da56cc1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b9ea84c6c_22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b9ea84c6c_22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The very procedure used by doctors, used without doctors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7b8da56cc1_0_1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b8da56cc1_0_1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b8da56cc1_3_1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b8da56cc1_3_1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ba6893bb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ba6893bb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7ba6893bb7_3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7ba6893bb7_3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7bb621b681_1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bb621b681_1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7b9c64d5f3_7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b9c64d5f3_7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7b9ea84c6c_39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b9ea84c6c_39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7b8da56cc1_5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b8da56cc1_5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7b8da56cc1_7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b8da56cc1_7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7b8cc52a6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b8cc52a6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7b8b06ab8e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7b8b06ab8e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7b9ea84c6c_38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7b9ea84c6c_38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7b9ea84c6c_38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7b9ea84c6c_38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7b9c64d5f3_2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7b9c64d5f3_2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7bbd3c908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7bbd3c908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7bbd3c908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7bbd3c908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7b8da56cc1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b8da56cc1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7b9c64d5f3_2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7b9c64d5f3_2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38dc692c594adfc8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8dc692c594adfc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7b9ea84c6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7b9ea84c6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7b9c64d5f3_8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7b9c64d5f3_8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7b8da56cc1_5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7b8da56cc1_5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7bb621b681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7bb621b681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7b8da56cc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7b8da56cc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7ba6893bb7_1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7ba6893bb7_1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7ba6893bb7_2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g7ba6893bb7_2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b9ea84c6c_22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b9ea84c6c_22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b9c64d5f3_299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b9c64d5f3_299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b8da56cc1_5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b8da56cc1_5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b8da56cc1_3_3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b8da56cc1_3_3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bc32fcadd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bc32fcadd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bc32fcadd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bc32fcadd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4.jp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8.png"/><Relationship Id="rId13" Type="http://schemas.openxmlformats.org/officeDocument/2006/relationships/image" Target="../media/image15.png"/><Relationship Id="rId12" Type="http://schemas.openxmlformats.org/officeDocument/2006/relationships/image" Target="../media/image3.png"/><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33.png"/><Relationship Id="rId9" Type="http://schemas.openxmlformats.org/officeDocument/2006/relationships/image" Target="../media/image11.png"/><Relationship Id="rId14" Type="http://schemas.openxmlformats.org/officeDocument/2006/relationships/image" Target="../media/image2.png"/><Relationship Id="rId5" Type="http://schemas.openxmlformats.org/officeDocument/2006/relationships/image" Target="../media/image30.png"/><Relationship Id="rId6" Type="http://schemas.openxmlformats.org/officeDocument/2006/relationships/image" Target="../media/image10.png"/><Relationship Id="rId7" Type="http://schemas.openxmlformats.org/officeDocument/2006/relationships/image" Target="../media/image9.pn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2.jpg"/><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hyperlink" Target="https://link.springer.com/article/10.1186/s13640-017-0213-2"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3" name="Shape 53"/>
        <p:cNvGrpSpPr/>
        <p:nvPr/>
      </p:nvGrpSpPr>
      <p:grpSpPr>
        <a:xfrm>
          <a:off x="0" y="0"/>
          <a:ext cx="0" cy="0"/>
          <a:chOff x="0" y="0"/>
          <a:chExt cx="0" cy="0"/>
        </a:xfrm>
      </p:grpSpPr>
      <p:sp>
        <p:nvSpPr>
          <p:cNvPr id="54" name="Google Shape;54;p13"/>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55" name="Google Shape;55;p13"/>
          <p:cNvSpPr/>
          <p:nvPr/>
        </p:nvSpPr>
        <p:spPr>
          <a:xfrm>
            <a:off x="176022" y="178308"/>
            <a:ext cx="8792100" cy="4786800"/>
          </a:xfrm>
          <a:prstGeom prst="rect">
            <a:avLst/>
          </a:prstGeom>
          <a:solidFill>
            <a:srgbClr val="BFBFBF">
              <a:alpha val="600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 name="Google Shape;56;p13"/>
          <p:cNvSpPr/>
          <p:nvPr/>
        </p:nvSpPr>
        <p:spPr>
          <a:xfrm>
            <a:off x="278892" y="281178"/>
            <a:ext cx="8586300" cy="4581000"/>
          </a:xfrm>
          <a:prstGeom prst="rect">
            <a:avLst/>
          </a:prstGeom>
          <a:noFill/>
          <a:ln cap="sq" cmpd="sng" w="9525">
            <a:solidFill>
              <a:srgbClr val="262626"/>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7" name="Google Shape;57;p13"/>
          <p:cNvPicPr preferRelativeResize="0"/>
          <p:nvPr/>
        </p:nvPicPr>
        <p:blipFill rotWithShape="1">
          <a:blip r:embed="rId3">
            <a:alphaModFix/>
          </a:blip>
          <a:srcRect b="0" l="0" r="0" t="0"/>
          <a:stretch/>
        </p:blipFill>
        <p:spPr>
          <a:xfrm>
            <a:off x="-9404" y="-5287"/>
            <a:ext cx="9162803" cy="5154080"/>
          </a:xfrm>
          <a:prstGeom prst="rect">
            <a:avLst/>
          </a:prstGeom>
          <a:noFill/>
          <a:ln>
            <a:noFill/>
          </a:ln>
          <a:effectLst>
            <a:outerShdw blurRad="57150" rotWithShape="0" algn="bl" dir="5400000" dist="19050">
              <a:srgbClr val="000000">
                <a:alpha val="50000"/>
              </a:srgbClr>
            </a:outerShdw>
          </a:effectLst>
        </p:spPr>
      </p:pic>
      <p:sp>
        <p:nvSpPr>
          <p:cNvPr id="58" name="Google Shape;58;p13"/>
          <p:cNvSpPr txBox="1"/>
          <p:nvPr/>
        </p:nvSpPr>
        <p:spPr>
          <a:xfrm>
            <a:off x="939402" y="2276828"/>
            <a:ext cx="7265100" cy="761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4500" u="none" cap="none" strike="noStrike">
                <a:solidFill>
                  <a:srgbClr val="FFFFFF"/>
                </a:solidFill>
                <a:latin typeface="Arial Black"/>
                <a:ea typeface="Arial Black"/>
                <a:cs typeface="Arial Black"/>
                <a:sym typeface="Arial Black"/>
              </a:rPr>
              <a:t>TECH FOR CHANGE</a:t>
            </a:r>
            <a:endParaRPr b="0" i="0" sz="4500" u="none" cap="none" strike="noStrike">
              <a:solidFill>
                <a:srgbClr val="FFFFFF"/>
              </a:solidFill>
              <a:latin typeface="Arial Black"/>
              <a:ea typeface="Arial Black"/>
              <a:cs typeface="Arial Black"/>
              <a:sym typeface="Arial Black"/>
            </a:endParaRPr>
          </a:p>
        </p:txBody>
      </p:sp>
      <p:sp>
        <p:nvSpPr>
          <p:cNvPr id="59" name="Google Shape;59;p13"/>
          <p:cNvSpPr txBox="1"/>
          <p:nvPr/>
        </p:nvSpPr>
        <p:spPr>
          <a:xfrm>
            <a:off x="763381" y="1976576"/>
            <a:ext cx="15003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500" u="none" cap="none" strike="noStrike">
                <a:solidFill>
                  <a:srgbClr val="FFFFFF"/>
                </a:solidFill>
                <a:latin typeface="Arial Black"/>
                <a:ea typeface="Arial Black"/>
                <a:cs typeface="Arial Black"/>
                <a:sym typeface="Arial Black"/>
              </a:rPr>
              <a:t>ASHOKA’s</a:t>
            </a:r>
            <a:endParaRPr sz="1500">
              <a:solidFill>
                <a:srgbClr val="FFFFFF"/>
              </a:solidFill>
              <a:latin typeface="Arial Black"/>
              <a:ea typeface="Arial Black"/>
              <a:cs typeface="Arial Black"/>
              <a:sym typeface="Arial Black"/>
            </a:endParaRPr>
          </a:p>
        </p:txBody>
      </p:sp>
      <p:sp>
        <p:nvSpPr>
          <p:cNvPr id="60" name="Google Shape;60;p13"/>
          <p:cNvSpPr txBox="1"/>
          <p:nvPr/>
        </p:nvSpPr>
        <p:spPr>
          <a:xfrm>
            <a:off x="6763672" y="3018976"/>
            <a:ext cx="19110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500">
                <a:solidFill>
                  <a:srgbClr val="FFFFFF"/>
                </a:solidFill>
                <a:latin typeface="Arial Black"/>
                <a:ea typeface="Arial Black"/>
                <a:cs typeface="Arial Black"/>
                <a:sym typeface="Arial Black"/>
              </a:rPr>
              <a:t>CHALLENGE</a:t>
            </a:r>
            <a:endParaRPr sz="1500">
              <a:solidFill>
                <a:srgbClr val="FFFFFF"/>
              </a:solidFill>
              <a:latin typeface="Arial Black"/>
              <a:ea typeface="Arial Black"/>
              <a:cs typeface="Arial Black"/>
              <a:sym typeface="Arial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9" name="Shape 229"/>
        <p:cNvGrpSpPr/>
        <p:nvPr/>
      </p:nvGrpSpPr>
      <p:grpSpPr>
        <a:xfrm>
          <a:off x="0" y="0"/>
          <a:ext cx="0" cy="0"/>
          <a:chOff x="0" y="0"/>
          <a:chExt cx="0" cy="0"/>
        </a:xfrm>
      </p:grpSpPr>
      <p:sp>
        <p:nvSpPr>
          <p:cNvPr id="230" name="Google Shape;230;p22"/>
          <p:cNvSpPr txBox="1"/>
          <p:nvPr>
            <p:ph idx="1" type="body"/>
          </p:nvPr>
        </p:nvSpPr>
        <p:spPr>
          <a:xfrm>
            <a:off x="311700" y="2419350"/>
            <a:ext cx="8520600" cy="198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4000">
                <a:solidFill>
                  <a:srgbClr val="FFFFFF"/>
                </a:solidFill>
                <a:latin typeface="Arial Black"/>
                <a:ea typeface="Arial Black"/>
                <a:cs typeface="Arial Black"/>
                <a:sym typeface="Arial Black"/>
              </a:rPr>
              <a:t>Preliminary Detection</a:t>
            </a:r>
            <a:endParaRPr sz="4000">
              <a:solidFill>
                <a:srgbClr val="FFFFFF"/>
              </a:solidFill>
              <a:latin typeface="Arial Black"/>
              <a:ea typeface="Arial Black"/>
              <a:cs typeface="Arial Black"/>
              <a:sym typeface="Arial Black"/>
            </a:endParaRPr>
          </a:p>
          <a:p>
            <a:pPr indent="0" lvl="0" marL="0" rtl="0" algn="ctr">
              <a:lnSpc>
                <a:spcPct val="100000"/>
              </a:lnSpc>
              <a:spcBef>
                <a:spcPts val="0"/>
              </a:spcBef>
              <a:spcAft>
                <a:spcPts val="0"/>
              </a:spcAft>
              <a:buNone/>
            </a:pPr>
            <a:r>
              <a:rPr lang="en" sz="4000">
                <a:solidFill>
                  <a:srgbClr val="FFFFFF"/>
                </a:solidFill>
                <a:latin typeface="Arial Black"/>
                <a:ea typeface="Arial Black"/>
                <a:cs typeface="Arial Black"/>
                <a:sym typeface="Arial Black"/>
              </a:rPr>
              <a:t>of</a:t>
            </a:r>
            <a:endParaRPr sz="4000">
              <a:solidFill>
                <a:srgbClr val="FFFFFF"/>
              </a:solidFill>
              <a:latin typeface="Arial Black"/>
              <a:ea typeface="Arial Black"/>
              <a:cs typeface="Arial Black"/>
              <a:sym typeface="Arial Black"/>
            </a:endParaRPr>
          </a:p>
          <a:p>
            <a:pPr indent="0" lvl="0" marL="0" rtl="0" algn="ctr">
              <a:lnSpc>
                <a:spcPct val="100000"/>
              </a:lnSpc>
              <a:spcBef>
                <a:spcPts val="0"/>
              </a:spcBef>
              <a:spcAft>
                <a:spcPts val="0"/>
              </a:spcAft>
              <a:buNone/>
            </a:pPr>
            <a:r>
              <a:rPr lang="en" sz="4000">
                <a:solidFill>
                  <a:srgbClr val="FFFFFF"/>
                </a:solidFill>
                <a:latin typeface="Arial Black"/>
                <a:ea typeface="Arial Black"/>
                <a:cs typeface="Arial Black"/>
                <a:sym typeface="Arial Black"/>
              </a:rPr>
              <a:t>Pulmonary Diseases</a:t>
            </a:r>
            <a:endParaRPr sz="4000">
              <a:solidFill>
                <a:srgbClr val="FFFFFF"/>
              </a:solidFill>
              <a:latin typeface="Arial Black"/>
              <a:ea typeface="Arial Black"/>
              <a:cs typeface="Arial Black"/>
              <a:sym typeface="Arial Black"/>
            </a:endParaRPr>
          </a:p>
        </p:txBody>
      </p:sp>
      <p:pic>
        <p:nvPicPr>
          <p:cNvPr id="231" name="Google Shape;231;p22"/>
          <p:cNvPicPr preferRelativeResize="0"/>
          <p:nvPr/>
        </p:nvPicPr>
        <p:blipFill rotWithShape="1">
          <a:blip r:embed="rId3">
            <a:alphaModFix/>
          </a:blip>
          <a:srcRect b="7458" l="0" r="0" t="0"/>
          <a:stretch/>
        </p:blipFill>
        <p:spPr>
          <a:xfrm>
            <a:off x="3787600" y="530975"/>
            <a:ext cx="1568800" cy="1568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3"/>
          <p:cNvSpPr txBox="1"/>
          <p:nvPr>
            <p:ph type="title"/>
          </p:nvPr>
        </p:nvSpPr>
        <p:spPr>
          <a:xfrm>
            <a:off x="311700" y="220125"/>
            <a:ext cx="8520600" cy="60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800"/>
              <a:t>Our </a:t>
            </a:r>
            <a:r>
              <a:rPr b="1" lang="en" sz="4800"/>
              <a:t>Aim</a:t>
            </a:r>
            <a:endParaRPr b="1" sz="4800"/>
          </a:p>
        </p:txBody>
      </p:sp>
      <p:sp>
        <p:nvSpPr>
          <p:cNvPr id="237" name="Google Shape;237;p23"/>
          <p:cNvSpPr/>
          <p:nvPr/>
        </p:nvSpPr>
        <p:spPr>
          <a:xfrm>
            <a:off x="2796675" y="1247525"/>
            <a:ext cx="3607319" cy="3494765"/>
          </a:xfrm>
          <a:custGeom>
            <a:rect b="b" l="l" r="r" t="t"/>
            <a:pathLst>
              <a:path extrusionOk="0" h="2102114" w="2103393">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8" name="Google Shape;238;p23"/>
          <p:cNvSpPr txBox="1"/>
          <p:nvPr>
            <p:ph idx="1" type="body"/>
          </p:nvPr>
        </p:nvSpPr>
        <p:spPr>
          <a:xfrm>
            <a:off x="864375" y="1671613"/>
            <a:ext cx="7704600" cy="26466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2500">
                <a:solidFill>
                  <a:srgbClr val="FFFFFF"/>
                </a:solidFill>
              </a:rPr>
              <a:t>A</a:t>
            </a:r>
            <a:r>
              <a:rPr lang="en" sz="2500">
                <a:solidFill>
                  <a:srgbClr val="FFFFFF"/>
                </a:solidFill>
              </a:rPr>
              <a:t> </a:t>
            </a:r>
            <a:r>
              <a:rPr lang="en" sz="2500">
                <a:solidFill>
                  <a:schemeClr val="dk1"/>
                </a:solidFill>
              </a:rPr>
              <a:t>non-invasive, </a:t>
            </a:r>
            <a:r>
              <a:rPr lang="en" sz="2500">
                <a:solidFill>
                  <a:srgbClr val="FFFFFF"/>
                </a:solidFill>
              </a:rPr>
              <a:t>cheap and </a:t>
            </a:r>
            <a:r>
              <a:rPr lang="en" sz="2500">
                <a:solidFill>
                  <a:srgbClr val="FFFF00"/>
                </a:solidFill>
              </a:rPr>
              <a:t>practical screening device</a:t>
            </a:r>
            <a:r>
              <a:rPr lang="en" sz="2500">
                <a:solidFill>
                  <a:srgbClr val="FFFFFF"/>
                </a:solidFill>
              </a:rPr>
              <a:t>  that can be used by common public for </a:t>
            </a:r>
            <a:r>
              <a:rPr lang="en" sz="2500">
                <a:solidFill>
                  <a:srgbClr val="FFFF00"/>
                </a:solidFill>
              </a:rPr>
              <a:t>various pulmonary diseases</a:t>
            </a:r>
            <a:r>
              <a:rPr lang="en" sz="2500">
                <a:solidFill>
                  <a:srgbClr val="FFFFFF"/>
                </a:solidFill>
              </a:rPr>
              <a:t> like Tuberculosis, COPD, URTI, Bronchiolitis, Bronchitis.</a:t>
            </a:r>
            <a:endParaRPr sz="25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4"/>
          <p:cNvSpPr txBox="1"/>
          <p:nvPr>
            <p:ph type="title"/>
          </p:nvPr>
        </p:nvSpPr>
        <p:spPr>
          <a:xfrm>
            <a:off x="4835400" y="16005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The Solution</a:t>
            </a:r>
            <a:endParaRPr b="1"/>
          </a:p>
        </p:txBody>
      </p:sp>
      <p:grpSp>
        <p:nvGrpSpPr>
          <p:cNvPr id="244" name="Google Shape;244;p24"/>
          <p:cNvGrpSpPr/>
          <p:nvPr/>
        </p:nvGrpSpPr>
        <p:grpSpPr>
          <a:xfrm>
            <a:off x="993247" y="1310317"/>
            <a:ext cx="2335287" cy="2522866"/>
            <a:chOff x="-1333975" y="2365850"/>
            <a:chExt cx="292225" cy="293575"/>
          </a:xfrm>
        </p:grpSpPr>
        <p:sp>
          <p:nvSpPr>
            <p:cNvPr id="245" name="Google Shape;245;p24"/>
            <p:cNvSpPr/>
            <p:nvPr/>
          </p:nvSpPr>
          <p:spPr>
            <a:xfrm>
              <a:off x="-1285150" y="2365850"/>
              <a:ext cx="191225" cy="293575"/>
            </a:xfrm>
            <a:custGeom>
              <a:rect b="b" l="l" r="r" t="t"/>
              <a:pathLst>
                <a:path extrusionOk="0" h="11743" w="7649">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1076425" y="2452250"/>
              <a:ext cx="34675" cy="18150"/>
            </a:xfrm>
            <a:custGeom>
              <a:rect b="b" l="l" r="r" t="t"/>
              <a:pathLst>
                <a:path extrusionOk="0" h="726" w="1387">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1333975" y="2452250"/>
              <a:ext cx="34675" cy="18150"/>
            </a:xfrm>
            <a:custGeom>
              <a:rect b="b" l="l" r="r" t="t"/>
              <a:pathLst>
                <a:path extrusionOk="0" h="726" w="1387">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a:off x="-1093750" y="2383050"/>
              <a:ext cx="35450" cy="26575"/>
            </a:xfrm>
            <a:custGeom>
              <a:rect b="b" l="l" r="r" t="t"/>
              <a:pathLst>
                <a:path extrusionOk="0" h="1063" w="1418">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a:off x="-1317450" y="2512575"/>
              <a:ext cx="35475" cy="26225"/>
            </a:xfrm>
            <a:custGeom>
              <a:rect b="b" l="l" r="r" t="t"/>
              <a:pathLst>
                <a:path extrusionOk="0" h="1049" w="1419">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1092975" y="2512575"/>
              <a:ext cx="34675" cy="25525"/>
            </a:xfrm>
            <a:custGeom>
              <a:rect b="b" l="l" r="r" t="t"/>
              <a:pathLst>
                <a:path extrusionOk="0" h="1021" w="1387">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1316650" y="2383750"/>
              <a:ext cx="34675" cy="25525"/>
            </a:xfrm>
            <a:custGeom>
              <a:rect b="b" l="l" r="r" t="t"/>
              <a:pathLst>
                <a:path extrusionOk="0" h="1021" w="1387">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1239475" y="2401575"/>
              <a:ext cx="102425" cy="153100"/>
            </a:xfrm>
            <a:custGeom>
              <a:rect b="b" l="l" r="r" t="t"/>
              <a:pathLst>
                <a:path extrusionOk="0" h="6124" w="4097">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5"/>
          <p:cNvSpPr txBox="1"/>
          <p:nvPr/>
        </p:nvSpPr>
        <p:spPr>
          <a:xfrm>
            <a:off x="3212600" y="332675"/>
            <a:ext cx="3139500" cy="5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FFFFFF"/>
                </a:solidFill>
              </a:rPr>
              <a:t>Idea</a:t>
            </a:r>
            <a:endParaRPr b="1" sz="2800">
              <a:solidFill>
                <a:srgbClr val="FFFFFF"/>
              </a:solidFill>
            </a:endParaRPr>
          </a:p>
        </p:txBody>
      </p:sp>
      <p:sp>
        <p:nvSpPr>
          <p:cNvPr id="258" name="Google Shape;258;p25"/>
          <p:cNvSpPr txBox="1"/>
          <p:nvPr/>
        </p:nvSpPr>
        <p:spPr>
          <a:xfrm>
            <a:off x="684225" y="2239250"/>
            <a:ext cx="1978200" cy="10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Lung Sounds</a:t>
            </a:r>
            <a:endParaRPr sz="1600">
              <a:solidFill>
                <a:srgbClr val="FFFFFF"/>
              </a:solidFill>
            </a:endParaRPr>
          </a:p>
          <a:p>
            <a:pPr indent="0" lvl="0" marL="0" rtl="0" algn="ctr">
              <a:spcBef>
                <a:spcPts val="0"/>
              </a:spcBef>
              <a:spcAft>
                <a:spcPts val="0"/>
              </a:spcAft>
              <a:buNone/>
            </a:pPr>
            <a:r>
              <a:rPr lang="en" sz="1600">
                <a:solidFill>
                  <a:srgbClr val="FFFFFF"/>
                </a:solidFill>
              </a:rPr>
              <a:t> +</a:t>
            </a:r>
            <a:endParaRPr sz="1600">
              <a:solidFill>
                <a:srgbClr val="FFFFFF"/>
              </a:solidFill>
            </a:endParaRPr>
          </a:p>
          <a:p>
            <a:pPr indent="0" lvl="0" marL="0" rtl="0" algn="ctr">
              <a:spcBef>
                <a:spcPts val="0"/>
              </a:spcBef>
              <a:spcAft>
                <a:spcPts val="0"/>
              </a:spcAft>
              <a:buNone/>
            </a:pPr>
            <a:r>
              <a:rPr lang="en" sz="1600">
                <a:solidFill>
                  <a:srgbClr val="FFFFFF"/>
                </a:solidFill>
              </a:rPr>
              <a:t>Breathing Pattern</a:t>
            </a:r>
            <a:endParaRPr sz="1600">
              <a:solidFill>
                <a:srgbClr val="FFFFFF"/>
              </a:solidFill>
            </a:endParaRPr>
          </a:p>
          <a:p>
            <a:pPr indent="0" lvl="0" marL="0" rtl="0" algn="ctr">
              <a:spcBef>
                <a:spcPts val="0"/>
              </a:spcBef>
              <a:spcAft>
                <a:spcPts val="0"/>
              </a:spcAft>
              <a:buNone/>
            </a:pPr>
            <a:r>
              <a:t/>
            </a:r>
            <a:endParaRPr sz="1600">
              <a:solidFill>
                <a:srgbClr val="FFFFFF"/>
              </a:solidFill>
            </a:endParaRPr>
          </a:p>
        </p:txBody>
      </p:sp>
      <p:sp>
        <p:nvSpPr>
          <p:cNvPr id="259" name="Google Shape;259;p25"/>
          <p:cNvSpPr txBox="1"/>
          <p:nvPr/>
        </p:nvSpPr>
        <p:spPr>
          <a:xfrm>
            <a:off x="6436175" y="2330600"/>
            <a:ext cx="1929900" cy="7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Health condition of patient</a:t>
            </a:r>
            <a:endParaRPr sz="1600">
              <a:solidFill>
                <a:srgbClr val="FFFFFF"/>
              </a:solidFill>
            </a:endParaRPr>
          </a:p>
        </p:txBody>
      </p:sp>
      <p:sp>
        <p:nvSpPr>
          <p:cNvPr id="260" name="Google Shape;260;p25"/>
          <p:cNvSpPr txBox="1"/>
          <p:nvPr/>
        </p:nvSpPr>
        <p:spPr>
          <a:xfrm>
            <a:off x="3269500" y="2182250"/>
            <a:ext cx="2559600" cy="103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Audio Processing Unit</a:t>
            </a:r>
            <a:endParaRPr sz="1600">
              <a:solidFill>
                <a:srgbClr val="FFFFFF"/>
              </a:solidFill>
            </a:endParaRPr>
          </a:p>
          <a:p>
            <a:pPr indent="0" lvl="0" marL="0" rtl="0" algn="ctr">
              <a:spcBef>
                <a:spcPts val="0"/>
              </a:spcBef>
              <a:spcAft>
                <a:spcPts val="0"/>
              </a:spcAft>
              <a:buNone/>
            </a:pPr>
            <a:r>
              <a:rPr lang="en" sz="1600">
                <a:solidFill>
                  <a:srgbClr val="FFFFFF"/>
                </a:solidFill>
              </a:rPr>
              <a:t>+</a:t>
            </a:r>
            <a:endParaRPr sz="1600">
              <a:solidFill>
                <a:srgbClr val="FFFFFF"/>
              </a:solidFill>
            </a:endParaRPr>
          </a:p>
          <a:p>
            <a:pPr indent="0" lvl="0" marL="0" rtl="0" algn="ctr">
              <a:spcBef>
                <a:spcPts val="0"/>
              </a:spcBef>
              <a:spcAft>
                <a:spcPts val="0"/>
              </a:spcAft>
              <a:buNone/>
            </a:pPr>
            <a:r>
              <a:rPr lang="en" sz="1600">
                <a:solidFill>
                  <a:srgbClr val="FFFFFF"/>
                </a:solidFill>
              </a:rPr>
              <a:t>Machine Learning Model</a:t>
            </a:r>
            <a:endParaRPr sz="1600">
              <a:solidFill>
                <a:srgbClr val="FFFFFF"/>
              </a:solidFill>
            </a:endParaRPr>
          </a:p>
        </p:txBody>
      </p:sp>
      <p:sp>
        <p:nvSpPr>
          <p:cNvPr id="261" name="Google Shape;261;p25"/>
          <p:cNvSpPr/>
          <p:nvPr/>
        </p:nvSpPr>
        <p:spPr>
          <a:xfrm>
            <a:off x="5748304" y="1303400"/>
            <a:ext cx="3305700" cy="669000"/>
          </a:xfrm>
          <a:prstGeom prst="chevron">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Output</a:t>
            </a:r>
            <a:endParaRPr>
              <a:solidFill>
                <a:srgbClr val="FFFFFF"/>
              </a:solidFill>
              <a:latin typeface="Roboto"/>
              <a:ea typeface="Roboto"/>
              <a:cs typeface="Roboto"/>
              <a:sym typeface="Roboto"/>
            </a:endParaRPr>
          </a:p>
        </p:txBody>
      </p:sp>
      <p:sp>
        <p:nvSpPr>
          <p:cNvPr id="262" name="Google Shape;262;p25"/>
          <p:cNvSpPr/>
          <p:nvPr/>
        </p:nvSpPr>
        <p:spPr>
          <a:xfrm>
            <a:off x="115988" y="1303614"/>
            <a:ext cx="3546900" cy="669000"/>
          </a:xfrm>
          <a:prstGeom prst="homePlate">
            <a:avLst>
              <a:gd fmla="val 50000" name="adj"/>
            </a:avLst>
          </a:prstGeom>
          <a:solidFill>
            <a:srgbClr val="08563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Input</a:t>
            </a:r>
            <a:endParaRPr>
              <a:solidFill>
                <a:srgbClr val="FFFFFF"/>
              </a:solidFill>
              <a:latin typeface="Roboto"/>
              <a:ea typeface="Roboto"/>
              <a:cs typeface="Roboto"/>
              <a:sym typeface="Roboto"/>
            </a:endParaRPr>
          </a:p>
        </p:txBody>
      </p:sp>
      <p:sp>
        <p:nvSpPr>
          <p:cNvPr id="263" name="Google Shape;263;p25"/>
          <p:cNvSpPr/>
          <p:nvPr/>
        </p:nvSpPr>
        <p:spPr>
          <a:xfrm>
            <a:off x="3060200" y="1303400"/>
            <a:ext cx="3305700" cy="669000"/>
          </a:xfrm>
          <a:prstGeom prst="chevron">
            <a:avLst>
              <a:gd fmla="val 50000" name="adj"/>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Processing</a:t>
            </a:r>
            <a:endParaRPr>
              <a:solidFill>
                <a:srgbClr val="FFFFF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6"/>
          <p:cNvSpPr txBox="1"/>
          <p:nvPr/>
        </p:nvSpPr>
        <p:spPr>
          <a:xfrm>
            <a:off x="3002250" y="340150"/>
            <a:ext cx="3139500" cy="5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FFFFFF"/>
                </a:solidFill>
              </a:rPr>
              <a:t>Workflow</a:t>
            </a:r>
            <a:endParaRPr b="1" sz="2800">
              <a:solidFill>
                <a:srgbClr val="FFFFFF"/>
              </a:solidFill>
            </a:endParaRPr>
          </a:p>
        </p:txBody>
      </p:sp>
      <p:sp>
        <p:nvSpPr>
          <p:cNvPr id="269" name="Google Shape;269;p26"/>
          <p:cNvSpPr/>
          <p:nvPr/>
        </p:nvSpPr>
        <p:spPr>
          <a:xfrm>
            <a:off x="3659286" y="1355530"/>
            <a:ext cx="1825500" cy="525300"/>
          </a:xfrm>
          <a:prstGeom prst="rect">
            <a:avLst/>
          </a:prstGeom>
          <a:solidFill>
            <a:srgbClr val="08563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Prototype </a:t>
            </a:r>
            <a:endParaRPr>
              <a:solidFill>
                <a:srgbClr val="FFFFFF"/>
              </a:solidFill>
              <a:latin typeface="Roboto"/>
              <a:ea typeface="Roboto"/>
              <a:cs typeface="Roboto"/>
              <a:sym typeface="Roboto"/>
            </a:endParaRPr>
          </a:p>
        </p:txBody>
      </p:sp>
      <p:sp>
        <p:nvSpPr>
          <p:cNvPr id="270" name="Google Shape;270;p26"/>
          <p:cNvSpPr/>
          <p:nvPr/>
        </p:nvSpPr>
        <p:spPr>
          <a:xfrm>
            <a:off x="1652938" y="2347302"/>
            <a:ext cx="1825500" cy="5253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Hardware</a:t>
            </a:r>
            <a:endParaRPr>
              <a:solidFill>
                <a:srgbClr val="FFFFFF"/>
              </a:solidFill>
              <a:latin typeface="Roboto"/>
              <a:ea typeface="Roboto"/>
              <a:cs typeface="Roboto"/>
              <a:sym typeface="Roboto"/>
            </a:endParaRPr>
          </a:p>
        </p:txBody>
      </p:sp>
      <p:sp>
        <p:nvSpPr>
          <p:cNvPr id="271" name="Google Shape;271;p26"/>
          <p:cNvSpPr/>
          <p:nvPr/>
        </p:nvSpPr>
        <p:spPr>
          <a:xfrm>
            <a:off x="5665522" y="2347302"/>
            <a:ext cx="1825500" cy="5253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endParaRPr>
          </a:p>
        </p:txBody>
      </p:sp>
      <p:sp>
        <p:nvSpPr>
          <p:cNvPr id="272" name="Google Shape;272;p26"/>
          <p:cNvSpPr/>
          <p:nvPr/>
        </p:nvSpPr>
        <p:spPr>
          <a:xfrm>
            <a:off x="6668700" y="3262678"/>
            <a:ext cx="1825500" cy="721200"/>
          </a:xfrm>
          <a:prstGeom prst="rect">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Multiple Auscultatory Anomaly Detecto</a:t>
            </a:r>
            <a:r>
              <a:rPr lang="en">
                <a:solidFill>
                  <a:srgbClr val="FFFFFF"/>
                </a:solidFill>
                <a:latin typeface="Roboto"/>
                <a:ea typeface="Roboto"/>
                <a:cs typeface="Roboto"/>
                <a:sym typeface="Roboto"/>
              </a:rPr>
              <a:t>r</a:t>
            </a:r>
            <a:endParaRPr>
              <a:solidFill>
                <a:srgbClr val="FFFFFF"/>
              </a:solidFill>
            </a:endParaRPr>
          </a:p>
        </p:txBody>
      </p:sp>
      <p:sp>
        <p:nvSpPr>
          <p:cNvPr id="273" name="Google Shape;273;p26"/>
          <p:cNvSpPr/>
          <p:nvPr/>
        </p:nvSpPr>
        <p:spPr>
          <a:xfrm>
            <a:off x="4772388" y="3262675"/>
            <a:ext cx="1560300" cy="721200"/>
          </a:xfrm>
          <a:prstGeom prst="rect">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 Convolutional Neural Network Framework</a:t>
            </a:r>
            <a:endParaRPr>
              <a:solidFill>
                <a:srgbClr val="FFFFFF"/>
              </a:solidFill>
            </a:endParaRPr>
          </a:p>
        </p:txBody>
      </p:sp>
      <p:sp>
        <p:nvSpPr>
          <p:cNvPr id="274" name="Google Shape;274;p26"/>
          <p:cNvSpPr/>
          <p:nvPr/>
        </p:nvSpPr>
        <p:spPr>
          <a:xfrm>
            <a:off x="2828425" y="3262675"/>
            <a:ext cx="1504800" cy="721200"/>
          </a:xfrm>
          <a:prstGeom prst="rect">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Accelerometer</a:t>
            </a:r>
            <a:endParaRPr>
              <a:solidFill>
                <a:srgbClr val="FFFFFF"/>
              </a:solidFill>
            </a:endParaRPr>
          </a:p>
        </p:txBody>
      </p:sp>
      <p:sp>
        <p:nvSpPr>
          <p:cNvPr id="275" name="Google Shape;275;p26"/>
          <p:cNvSpPr/>
          <p:nvPr/>
        </p:nvSpPr>
        <p:spPr>
          <a:xfrm>
            <a:off x="728425" y="3262675"/>
            <a:ext cx="1746900" cy="721200"/>
          </a:xfrm>
          <a:prstGeom prst="rect">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Digital Stethoscope</a:t>
            </a:r>
            <a:endParaRPr>
              <a:solidFill>
                <a:srgbClr val="FFFFFF"/>
              </a:solidFill>
            </a:endParaRPr>
          </a:p>
        </p:txBody>
      </p:sp>
      <p:cxnSp>
        <p:nvCxnSpPr>
          <p:cNvPr id="276" name="Google Shape;276;p26"/>
          <p:cNvCxnSpPr>
            <a:stCxn id="269" idx="2"/>
            <a:endCxn id="271" idx="0"/>
          </p:cNvCxnSpPr>
          <p:nvPr/>
        </p:nvCxnSpPr>
        <p:spPr>
          <a:xfrm flipH="1" rot="-5400000">
            <a:off x="5341836" y="1111030"/>
            <a:ext cx="466500" cy="2006100"/>
          </a:xfrm>
          <a:prstGeom prst="bentConnector3">
            <a:avLst>
              <a:gd fmla="val 49997" name="adj1"/>
            </a:avLst>
          </a:prstGeom>
          <a:noFill/>
          <a:ln cap="flat" cmpd="sng" w="9525">
            <a:solidFill>
              <a:srgbClr val="C2C2C2"/>
            </a:solidFill>
            <a:prstDash val="solid"/>
            <a:round/>
            <a:headEnd len="sm" w="sm" type="none"/>
            <a:tailEnd len="sm" w="sm" type="none"/>
          </a:ln>
        </p:spPr>
      </p:cxnSp>
      <p:cxnSp>
        <p:nvCxnSpPr>
          <p:cNvPr id="277" name="Google Shape;277;p26"/>
          <p:cNvCxnSpPr>
            <a:stCxn id="270" idx="0"/>
            <a:endCxn id="269" idx="2"/>
          </p:cNvCxnSpPr>
          <p:nvPr/>
        </p:nvCxnSpPr>
        <p:spPr>
          <a:xfrm rot="-5400000">
            <a:off x="3335638" y="1110852"/>
            <a:ext cx="466500" cy="2006400"/>
          </a:xfrm>
          <a:prstGeom prst="bentConnector3">
            <a:avLst>
              <a:gd fmla="val 49997" name="adj1"/>
            </a:avLst>
          </a:prstGeom>
          <a:noFill/>
          <a:ln cap="flat" cmpd="sng" w="9525">
            <a:solidFill>
              <a:srgbClr val="C2C2C2"/>
            </a:solidFill>
            <a:prstDash val="solid"/>
            <a:round/>
            <a:headEnd len="sm" w="sm" type="none"/>
            <a:tailEnd len="sm" w="sm" type="none"/>
          </a:ln>
        </p:spPr>
      </p:cxnSp>
      <p:cxnSp>
        <p:nvCxnSpPr>
          <p:cNvPr id="278" name="Google Shape;278;p26"/>
          <p:cNvCxnSpPr>
            <a:stCxn id="270" idx="2"/>
            <a:endCxn id="274" idx="0"/>
          </p:cNvCxnSpPr>
          <p:nvPr/>
        </p:nvCxnSpPr>
        <p:spPr>
          <a:xfrm flipH="1" rot="-5400000">
            <a:off x="2878288" y="2560002"/>
            <a:ext cx="390000" cy="1015200"/>
          </a:xfrm>
          <a:prstGeom prst="bentConnector3">
            <a:avLst>
              <a:gd fmla="val 50009" name="adj1"/>
            </a:avLst>
          </a:prstGeom>
          <a:noFill/>
          <a:ln cap="flat" cmpd="sng" w="9525">
            <a:solidFill>
              <a:srgbClr val="C2C2C2"/>
            </a:solidFill>
            <a:prstDash val="solid"/>
            <a:round/>
            <a:headEnd len="sm" w="sm" type="none"/>
            <a:tailEnd len="sm" w="sm" type="none"/>
          </a:ln>
        </p:spPr>
      </p:cxnSp>
      <p:cxnSp>
        <p:nvCxnSpPr>
          <p:cNvPr id="279" name="Google Shape;279;p26"/>
          <p:cNvCxnSpPr>
            <a:stCxn id="275" idx="0"/>
            <a:endCxn id="270" idx="2"/>
          </p:cNvCxnSpPr>
          <p:nvPr/>
        </p:nvCxnSpPr>
        <p:spPr>
          <a:xfrm rot="-5400000">
            <a:off x="1888825" y="2585725"/>
            <a:ext cx="390000" cy="963900"/>
          </a:xfrm>
          <a:prstGeom prst="bentConnector3">
            <a:avLst>
              <a:gd fmla="val 50009" name="adj1"/>
            </a:avLst>
          </a:prstGeom>
          <a:noFill/>
          <a:ln cap="flat" cmpd="sng" w="9525">
            <a:solidFill>
              <a:srgbClr val="C2C2C2"/>
            </a:solidFill>
            <a:prstDash val="solid"/>
            <a:round/>
            <a:headEnd len="sm" w="sm" type="none"/>
            <a:tailEnd len="sm" w="sm" type="none"/>
          </a:ln>
        </p:spPr>
      </p:cxnSp>
      <p:cxnSp>
        <p:nvCxnSpPr>
          <p:cNvPr id="280" name="Google Shape;280;p26"/>
          <p:cNvCxnSpPr>
            <a:stCxn id="271" idx="2"/>
            <a:endCxn id="272" idx="0"/>
          </p:cNvCxnSpPr>
          <p:nvPr/>
        </p:nvCxnSpPr>
        <p:spPr>
          <a:xfrm flipH="1" rot="-5400000">
            <a:off x="6884872" y="2566002"/>
            <a:ext cx="390000" cy="1003200"/>
          </a:xfrm>
          <a:prstGeom prst="bentConnector3">
            <a:avLst>
              <a:gd fmla="val 50010" name="adj1"/>
            </a:avLst>
          </a:prstGeom>
          <a:noFill/>
          <a:ln cap="flat" cmpd="sng" w="9525">
            <a:solidFill>
              <a:srgbClr val="C2C2C2"/>
            </a:solidFill>
            <a:prstDash val="solid"/>
            <a:round/>
            <a:headEnd len="sm" w="sm" type="none"/>
            <a:tailEnd len="sm" w="sm" type="none"/>
          </a:ln>
        </p:spPr>
      </p:cxnSp>
      <p:cxnSp>
        <p:nvCxnSpPr>
          <p:cNvPr id="281" name="Google Shape;281;p26"/>
          <p:cNvCxnSpPr>
            <a:stCxn id="273" idx="0"/>
            <a:endCxn id="271" idx="2"/>
          </p:cNvCxnSpPr>
          <p:nvPr/>
        </p:nvCxnSpPr>
        <p:spPr>
          <a:xfrm rot="-5400000">
            <a:off x="5870388" y="2554825"/>
            <a:ext cx="390000" cy="1025700"/>
          </a:xfrm>
          <a:prstGeom prst="bentConnector3">
            <a:avLst>
              <a:gd fmla="val 50009"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27"/>
          <p:cNvSpPr txBox="1"/>
          <p:nvPr/>
        </p:nvSpPr>
        <p:spPr>
          <a:xfrm>
            <a:off x="2223600" y="349950"/>
            <a:ext cx="4696800" cy="5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FFFFFF"/>
                </a:solidFill>
              </a:rPr>
              <a:t>Hardware - Chestpiece</a:t>
            </a:r>
            <a:endParaRPr b="1" sz="2800">
              <a:solidFill>
                <a:srgbClr val="FFFFFF"/>
              </a:solidFill>
            </a:endParaRPr>
          </a:p>
        </p:txBody>
      </p:sp>
      <p:sp>
        <p:nvSpPr>
          <p:cNvPr id="287" name="Google Shape;287;p27"/>
          <p:cNvSpPr txBox="1"/>
          <p:nvPr/>
        </p:nvSpPr>
        <p:spPr>
          <a:xfrm>
            <a:off x="567925" y="1356000"/>
            <a:ext cx="5840100" cy="17634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Clr>
                <a:srgbClr val="FFFFFF"/>
              </a:buClr>
              <a:buSzPts val="2000"/>
              <a:buChar char="●"/>
            </a:pPr>
            <a:r>
              <a:rPr lang="en" sz="2000">
                <a:solidFill>
                  <a:srgbClr val="FFFFFF"/>
                </a:solidFill>
              </a:rPr>
              <a:t>Records auscultation sounds</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Chestpiece of stethoscope directly sealed with microphone for compactness</a:t>
            </a:r>
            <a:endParaRPr sz="2000">
              <a:solidFill>
                <a:srgbClr val="FFFFFF"/>
              </a:solidFill>
            </a:endParaRPr>
          </a:p>
        </p:txBody>
      </p:sp>
      <p:pic>
        <p:nvPicPr>
          <p:cNvPr id="288" name="Google Shape;288;p27"/>
          <p:cNvPicPr preferRelativeResize="0"/>
          <p:nvPr/>
        </p:nvPicPr>
        <p:blipFill rotWithShape="1">
          <a:blip r:embed="rId3">
            <a:alphaModFix/>
          </a:blip>
          <a:srcRect b="11404" l="8441" r="13609" t="20266"/>
          <a:stretch/>
        </p:blipFill>
        <p:spPr>
          <a:xfrm rot="5400000">
            <a:off x="6290027" y="1571200"/>
            <a:ext cx="2422898" cy="1687699"/>
          </a:xfrm>
          <a:prstGeom prst="rect">
            <a:avLst/>
          </a:prstGeom>
          <a:noFill/>
          <a:ln>
            <a:noFill/>
          </a:ln>
        </p:spPr>
      </p:pic>
      <p:sp>
        <p:nvSpPr>
          <p:cNvPr id="289" name="Google Shape;289;p27"/>
          <p:cNvSpPr txBox="1"/>
          <p:nvPr/>
        </p:nvSpPr>
        <p:spPr>
          <a:xfrm>
            <a:off x="-31537" y="4428175"/>
            <a:ext cx="62703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                 Crackles                        Normal                         Wheezes</a:t>
            </a:r>
            <a:endParaRPr>
              <a:solidFill>
                <a:srgbClr val="FFFFFF"/>
              </a:solidFill>
            </a:endParaRPr>
          </a:p>
        </p:txBody>
      </p:sp>
      <p:pic>
        <p:nvPicPr>
          <p:cNvPr id="290" name="Google Shape;290;p27"/>
          <p:cNvPicPr preferRelativeResize="0"/>
          <p:nvPr/>
        </p:nvPicPr>
        <p:blipFill>
          <a:blip r:embed="rId4">
            <a:alphaModFix/>
          </a:blip>
          <a:stretch>
            <a:fillRect/>
          </a:stretch>
        </p:blipFill>
        <p:spPr>
          <a:xfrm>
            <a:off x="964975" y="3257375"/>
            <a:ext cx="493875" cy="795018"/>
          </a:xfrm>
          <a:prstGeom prst="rect">
            <a:avLst/>
          </a:prstGeom>
          <a:noFill/>
          <a:ln>
            <a:noFill/>
          </a:ln>
        </p:spPr>
      </p:pic>
      <p:pic>
        <p:nvPicPr>
          <p:cNvPr id="291" name="Google Shape;291;p27"/>
          <p:cNvPicPr preferRelativeResize="0"/>
          <p:nvPr/>
        </p:nvPicPr>
        <p:blipFill>
          <a:blip r:embed="rId5">
            <a:alphaModFix/>
          </a:blip>
          <a:stretch>
            <a:fillRect/>
          </a:stretch>
        </p:blipFill>
        <p:spPr>
          <a:xfrm>
            <a:off x="2134073" y="3119400"/>
            <a:ext cx="1939125" cy="904875"/>
          </a:xfrm>
          <a:prstGeom prst="rect">
            <a:avLst/>
          </a:prstGeom>
          <a:noFill/>
          <a:ln>
            <a:noFill/>
          </a:ln>
        </p:spPr>
      </p:pic>
      <p:pic>
        <p:nvPicPr>
          <p:cNvPr id="292" name="Google Shape;292;p27"/>
          <p:cNvPicPr preferRelativeResize="0"/>
          <p:nvPr/>
        </p:nvPicPr>
        <p:blipFill>
          <a:blip r:embed="rId6">
            <a:alphaModFix/>
          </a:blip>
          <a:stretch>
            <a:fillRect/>
          </a:stretch>
        </p:blipFill>
        <p:spPr>
          <a:xfrm>
            <a:off x="4395675" y="3119398"/>
            <a:ext cx="1495425" cy="904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28"/>
          <p:cNvSpPr txBox="1"/>
          <p:nvPr/>
        </p:nvSpPr>
        <p:spPr>
          <a:xfrm>
            <a:off x="2188200" y="349950"/>
            <a:ext cx="4767600" cy="5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FFFFFF"/>
                </a:solidFill>
              </a:rPr>
              <a:t>Hardware - MPU Model</a:t>
            </a:r>
            <a:endParaRPr b="1" sz="2800">
              <a:solidFill>
                <a:srgbClr val="FFFFFF"/>
              </a:solidFill>
            </a:endParaRPr>
          </a:p>
        </p:txBody>
      </p:sp>
      <p:pic>
        <p:nvPicPr>
          <p:cNvPr id="298" name="Google Shape;298;p28"/>
          <p:cNvPicPr preferRelativeResize="0"/>
          <p:nvPr/>
        </p:nvPicPr>
        <p:blipFill>
          <a:blip r:embed="rId3">
            <a:alphaModFix/>
          </a:blip>
          <a:stretch>
            <a:fillRect/>
          </a:stretch>
        </p:blipFill>
        <p:spPr>
          <a:xfrm>
            <a:off x="3149063" y="1037000"/>
            <a:ext cx="2845871" cy="3829726"/>
          </a:xfrm>
          <a:prstGeom prst="rect">
            <a:avLst/>
          </a:prstGeom>
          <a:noFill/>
          <a:ln>
            <a:noFill/>
          </a:ln>
        </p:spPr>
      </p:pic>
      <p:cxnSp>
        <p:nvCxnSpPr>
          <p:cNvPr id="299" name="Google Shape;299;p28"/>
          <p:cNvCxnSpPr/>
          <p:nvPr/>
        </p:nvCxnSpPr>
        <p:spPr>
          <a:xfrm rot="10800000">
            <a:off x="2505975" y="1759125"/>
            <a:ext cx="2004600" cy="160800"/>
          </a:xfrm>
          <a:prstGeom prst="straightConnector1">
            <a:avLst/>
          </a:prstGeom>
          <a:noFill/>
          <a:ln cap="flat" cmpd="sng" w="9525">
            <a:solidFill>
              <a:srgbClr val="FFFFFF"/>
            </a:solidFill>
            <a:prstDash val="solid"/>
            <a:round/>
            <a:headEnd len="med" w="med" type="none"/>
            <a:tailEnd len="med" w="med" type="triangle"/>
          </a:ln>
        </p:spPr>
      </p:cxnSp>
      <p:sp>
        <p:nvSpPr>
          <p:cNvPr id="300" name="Google Shape;300;p28"/>
          <p:cNvSpPr txBox="1"/>
          <p:nvPr/>
        </p:nvSpPr>
        <p:spPr>
          <a:xfrm>
            <a:off x="1202500" y="1560075"/>
            <a:ext cx="13821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Node MCU (Wifi Module)</a:t>
            </a:r>
            <a:endParaRPr>
              <a:solidFill>
                <a:srgbClr val="FFFFFF"/>
              </a:solidFill>
            </a:endParaRPr>
          </a:p>
        </p:txBody>
      </p:sp>
      <p:cxnSp>
        <p:nvCxnSpPr>
          <p:cNvPr id="301" name="Google Shape;301;p28"/>
          <p:cNvCxnSpPr/>
          <p:nvPr/>
        </p:nvCxnSpPr>
        <p:spPr>
          <a:xfrm flipH="1">
            <a:off x="2330150" y="2393975"/>
            <a:ext cx="1991400" cy="63600"/>
          </a:xfrm>
          <a:prstGeom prst="straightConnector1">
            <a:avLst/>
          </a:prstGeom>
          <a:noFill/>
          <a:ln cap="flat" cmpd="sng" w="9525">
            <a:solidFill>
              <a:srgbClr val="FFFFFF"/>
            </a:solidFill>
            <a:prstDash val="solid"/>
            <a:round/>
            <a:headEnd len="med" w="med" type="none"/>
            <a:tailEnd len="med" w="med" type="triangle"/>
          </a:ln>
        </p:spPr>
      </p:cxnSp>
      <p:sp>
        <p:nvSpPr>
          <p:cNvPr id="302" name="Google Shape;302;p28"/>
          <p:cNvSpPr txBox="1"/>
          <p:nvPr/>
        </p:nvSpPr>
        <p:spPr>
          <a:xfrm>
            <a:off x="975125" y="2245875"/>
            <a:ext cx="14571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MPU 6050</a:t>
            </a:r>
            <a:endParaRPr>
              <a:solidFill>
                <a:srgbClr val="FFFFFF"/>
              </a:solidFill>
            </a:endParaRPr>
          </a:p>
          <a:p>
            <a:pPr indent="0" lvl="0" marL="0" rtl="0" algn="ctr">
              <a:spcBef>
                <a:spcPts val="0"/>
              </a:spcBef>
              <a:spcAft>
                <a:spcPts val="0"/>
              </a:spcAft>
              <a:buNone/>
            </a:pPr>
            <a:r>
              <a:rPr lang="en">
                <a:solidFill>
                  <a:srgbClr val="FFFFFF"/>
                </a:solidFill>
              </a:rPr>
              <a:t>(Accelerometer)</a:t>
            </a:r>
            <a:endParaRPr>
              <a:solidFill>
                <a:srgbClr val="FFFFFF"/>
              </a:solidFill>
            </a:endParaRPr>
          </a:p>
        </p:txBody>
      </p:sp>
      <p:cxnSp>
        <p:nvCxnSpPr>
          <p:cNvPr id="303" name="Google Shape;303;p28"/>
          <p:cNvCxnSpPr/>
          <p:nvPr/>
        </p:nvCxnSpPr>
        <p:spPr>
          <a:xfrm flipH="1">
            <a:off x="2036525" y="2599575"/>
            <a:ext cx="1761900" cy="644100"/>
          </a:xfrm>
          <a:prstGeom prst="straightConnector1">
            <a:avLst/>
          </a:prstGeom>
          <a:noFill/>
          <a:ln cap="flat" cmpd="sng" w="9525">
            <a:solidFill>
              <a:srgbClr val="FFFFFF"/>
            </a:solidFill>
            <a:prstDash val="solid"/>
            <a:round/>
            <a:headEnd len="med" w="med" type="none"/>
            <a:tailEnd len="med" w="med" type="triangle"/>
          </a:ln>
        </p:spPr>
      </p:cxnSp>
      <p:sp>
        <p:nvSpPr>
          <p:cNvPr id="304" name="Google Shape;304;p28"/>
          <p:cNvSpPr txBox="1"/>
          <p:nvPr/>
        </p:nvSpPr>
        <p:spPr>
          <a:xfrm>
            <a:off x="745250" y="3007875"/>
            <a:ext cx="13821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Charging LED Indicator</a:t>
            </a:r>
            <a:endParaRPr>
              <a:solidFill>
                <a:srgbClr val="FFFFFF"/>
              </a:solidFill>
            </a:endParaRPr>
          </a:p>
        </p:txBody>
      </p:sp>
      <p:cxnSp>
        <p:nvCxnSpPr>
          <p:cNvPr id="305" name="Google Shape;305;p28"/>
          <p:cNvCxnSpPr/>
          <p:nvPr/>
        </p:nvCxnSpPr>
        <p:spPr>
          <a:xfrm flipH="1" rot="10800000">
            <a:off x="4129950" y="2410075"/>
            <a:ext cx="2510100" cy="293700"/>
          </a:xfrm>
          <a:prstGeom prst="straightConnector1">
            <a:avLst/>
          </a:prstGeom>
          <a:noFill/>
          <a:ln cap="flat" cmpd="sng" w="9525">
            <a:solidFill>
              <a:srgbClr val="FFFFFF"/>
            </a:solidFill>
            <a:prstDash val="solid"/>
            <a:round/>
            <a:headEnd len="med" w="med" type="none"/>
            <a:tailEnd len="med" w="med" type="triangle"/>
          </a:ln>
        </p:spPr>
      </p:cxnSp>
      <p:cxnSp>
        <p:nvCxnSpPr>
          <p:cNvPr id="306" name="Google Shape;306;p28"/>
          <p:cNvCxnSpPr/>
          <p:nvPr/>
        </p:nvCxnSpPr>
        <p:spPr>
          <a:xfrm flipH="1" rot="10800000">
            <a:off x="4338350" y="3205675"/>
            <a:ext cx="2235600" cy="9600"/>
          </a:xfrm>
          <a:prstGeom prst="straightConnector1">
            <a:avLst/>
          </a:prstGeom>
          <a:noFill/>
          <a:ln cap="flat" cmpd="sng" w="9525">
            <a:solidFill>
              <a:srgbClr val="FFFFFF"/>
            </a:solidFill>
            <a:prstDash val="solid"/>
            <a:round/>
            <a:headEnd len="med" w="med" type="none"/>
            <a:tailEnd len="med" w="med" type="triangle"/>
          </a:ln>
        </p:spPr>
      </p:cxnSp>
      <p:cxnSp>
        <p:nvCxnSpPr>
          <p:cNvPr id="307" name="Google Shape;307;p28"/>
          <p:cNvCxnSpPr/>
          <p:nvPr/>
        </p:nvCxnSpPr>
        <p:spPr>
          <a:xfrm>
            <a:off x="4177325" y="3489975"/>
            <a:ext cx="2358600" cy="492600"/>
          </a:xfrm>
          <a:prstGeom prst="straightConnector1">
            <a:avLst/>
          </a:prstGeom>
          <a:noFill/>
          <a:ln cap="flat" cmpd="sng" w="9525">
            <a:solidFill>
              <a:srgbClr val="FFFFFF"/>
            </a:solidFill>
            <a:prstDash val="solid"/>
            <a:round/>
            <a:headEnd len="med" w="med" type="none"/>
            <a:tailEnd len="med" w="med" type="triangle"/>
          </a:ln>
        </p:spPr>
      </p:cxnSp>
      <p:sp>
        <p:nvSpPr>
          <p:cNvPr id="308" name="Google Shape;308;p28"/>
          <p:cNvSpPr txBox="1"/>
          <p:nvPr/>
        </p:nvSpPr>
        <p:spPr>
          <a:xfrm>
            <a:off x="6536450" y="3846075"/>
            <a:ext cx="13161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Wearable Belt</a:t>
            </a:r>
            <a:endParaRPr>
              <a:solidFill>
                <a:srgbClr val="FFFFFF"/>
              </a:solidFill>
            </a:endParaRPr>
          </a:p>
        </p:txBody>
      </p:sp>
      <p:sp>
        <p:nvSpPr>
          <p:cNvPr id="309" name="Google Shape;309;p28"/>
          <p:cNvSpPr txBox="1"/>
          <p:nvPr/>
        </p:nvSpPr>
        <p:spPr>
          <a:xfrm>
            <a:off x="6536450" y="3007875"/>
            <a:ext cx="16194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1000 mAh Battery</a:t>
            </a:r>
            <a:endParaRPr>
              <a:solidFill>
                <a:srgbClr val="FFFFFF"/>
              </a:solidFill>
            </a:endParaRPr>
          </a:p>
        </p:txBody>
      </p:sp>
      <p:sp>
        <p:nvSpPr>
          <p:cNvPr id="310" name="Google Shape;310;p28"/>
          <p:cNvSpPr txBox="1"/>
          <p:nvPr/>
        </p:nvSpPr>
        <p:spPr>
          <a:xfrm>
            <a:off x="6640050" y="2212350"/>
            <a:ext cx="13821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Charging Port</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29"/>
          <p:cNvSpPr txBox="1"/>
          <p:nvPr/>
        </p:nvSpPr>
        <p:spPr>
          <a:xfrm>
            <a:off x="2188200" y="349950"/>
            <a:ext cx="4767600" cy="5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FFFFFF"/>
                </a:solidFill>
              </a:rPr>
              <a:t>Hardware - MPU Model</a:t>
            </a:r>
            <a:endParaRPr b="1" sz="2800">
              <a:solidFill>
                <a:srgbClr val="FFFFFF"/>
              </a:solidFill>
            </a:endParaRPr>
          </a:p>
        </p:txBody>
      </p:sp>
      <p:pic>
        <p:nvPicPr>
          <p:cNvPr id="316" name="Google Shape;316;p29"/>
          <p:cNvPicPr preferRelativeResize="0"/>
          <p:nvPr/>
        </p:nvPicPr>
        <p:blipFill rotWithShape="1">
          <a:blip r:embed="rId3">
            <a:alphaModFix/>
          </a:blip>
          <a:srcRect b="30397" l="1308" r="65809" t="25852"/>
          <a:stretch/>
        </p:blipFill>
        <p:spPr>
          <a:xfrm>
            <a:off x="1040075" y="1541175"/>
            <a:ext cx="3006677" cy="2250275"/>
          </a:xfrm>
          <a:prstGeom prst="rect">
            <a:avLst/>
          </a:prstGeom>
          <a:noFill/>
          <a:ln>
            <a:noFill/>
          </a:ln>
        </p:spPr>
      </p:pic>
      <p:pic>
        <p:nvPicPr>
          <p:cNvPr id="317" name="Google Shape;317;p29"/>
          <p:cNvPicPr preferRelativeResize="0"/>
          <p:nvPr/>
        </p:nvPicPr>
        <p:blipFill rotWithShape="1">
          <a:blip r:embed="rId4">
            <a:alphaModFix/>
          </a:blip>
          <a:srcRect b="30813" l="34163" r="32542" t="25436"/>
          <a:stretch/>
        </p:blipFill>
        <p:spPr>
          <a:xfrm>
            <a:off x="5115125" y="1541175"/>
            <a:ext cx="3044501" cy="2250275"/>
          </a:xfrm>
          <a:prstGeom prst="rect">
            <a:avLst/>
          </a:prstGeom>
          <a:noFill/>
          <a:ln>
            <a:noFill/>
          </a:ln>
        </p:spPr>
      </p:pic>
      <p:sp>
        <p:nvSpPr>
          <p:cNvPr id="318" name="Google Shape;318;p29"/>
          <p:cNvSpPr txBox="1"/>
          <p:nvPr/>
        </p:nvSpPr>
        <p:spPr>
          <a:xfrm>
            <a:off x="1049500" y="3904900"/>
            <a:ext cx="3006600" cy="7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Acceleration normal to chest</a:t>
            </a:r>
            <a:endParaRPr>
              <a:solidFill>
                <a:srgbClr val="FFFFFF"/>
              </a:solidFill>
            </a:endParaRPr>
          </a:p>
        </p:txBody>
      </p:sp>
      <p:sp>
        <p:nvSpPr>
          <p:cNvPr id="319" name="Google Shape;319;p29"/>
          <p:cNvSpPr txBox="1"/>
          <p:nvPr/>
        </p:nvSpPr>
        <p:spPr>
          <a:xfrm>
            <a:off x="5164300" y="3904900"/>
            <a:ext cx="3006600" cy="7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Filtered data</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0"/>
          <p:cNvSpPr txBox="1"/>
          <p:nvPr/>
        </p:nvSpPr>
        <p:spPr>
          <a:xfrm>
            <a:off x="421950" y="349925"/>
            <a:ext cx="8300100" cy="5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FFFFFF"/>
                </a:solidFill>
              </a:rPr>
              <a:t>Audio Processing Unit</a:t>
            </a:r>
            <a:endParaRPr b="1" sz="2800">
              <a:solidFill>
                <a:srgbClr val="FFFFFF"/>
              </a:solidFill>
            </a:endParaRPr>
          </a:p>
        </p:txBody>
      </p:sp>
      <p:pic>
        <p:nvPicPr>
          <p:cNvPr id="325" name="Google Shape;325;p30"/>
          <p:cNvPicPr preferRelativeResize="0"/>
          <p:nvPr/>
        </p:nvPicPr>
        <p:blipFill rotWithShape="1">
          <a:blip r:embed="rId3">
            <a:alphaModFix/>
          </a:blip>
          <a:srcRect b="11032" l="0" r="0" t="48745"/>
          <a:stretch/>
        </p:blipFill>
        <p:spPr>
          <a:xfrm>
            <a:off x="875538" y="1683200"/>
            <a:ext cx="7392926" cy="2601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1"/>
          <p:cNvSpPr txBox="1"/>
          <p:nvPr/>
        </p:nvSpPr>
        <p:spPr>
          <a:xfrm>
            <a:off x="1478750" y="298075"/>
            <a:ext cx="5780100" cy="6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FFFFFF"/>
                </a:solidFill>
              </a:rPr>
              <a:t>Our Application Interface</a:t>
            </a:r>
            <a:endParaRPr b="1" sz="2800">
              <a:solidFill>
                <a:srgbClr val="FFFFFF"/>
              </a:solidFill>
            </a:endParaRPr>
          </a:p>
        </p:txBody>
      </p:sp>
      <p:pic>
        <p:nvPicPr>
          <p:cNvPr id="331" name="Google Shape;331;p31"/>
          <p:cNvPicPr preferRelativeResize="0"/>
          <p:nvPr/>
        </p:nvPicPr>
        <p:blipFill>
          <a:blip r:embed="rId3">
            <a:alphaModFix/>
          </a:blip>
          <a:stretch>
            <a:fillRect/>
          </a:stretch>
        </p:blipFill>
        <p:spPr>
          <a:xfrm>
            <a:off x="290075" y="1244975"/>
            <a:ext cx="1971374" cy="3593726"/>
          </a:xfrm>
          <a:prstGeom prst="rect">
            <a:avLst/>
          </a:prstGeom>
          <a:noFill/>
          <a:ln>
            <a:noFill/>
          </a:ln>
        </p:spPr>
      </p:pic>
      <p:pic>
        <p:nvPicPr>
          <p:cNvPr id="332" name="Google Shape;332;p31"/>
          <p:cNvPicPr preferRelativeResize="0"/>
          <p:nvPr/>
        </p:nvPicPr>
        <p:blipFill>
          <a:blip r:embed="rId4">
            <a:alphaModFix/>
          </a:blip>
          <a:stretch>
            <a:fillRect/>
          </a:stretch>
        </p:blipFill>
        <p:spPr>
          <a:xfrm>
            <a:off x="6974225" y="1122337"/>
            <a:ext cx="1873049" cy="3746098"/>
          </a:xfrm>
          <a:prstGeom prst="rect">
            <a:avLst/>
          </a:prstGeom>
          <a:noFill/>
          <a:ln>
            <a:noFill/>
          </a:ln>
        </p:spPr>
      </p:pic>
      <p:pic>
        <p:nvPicPr>
          <p:cNvPr id="333" name="Google Shape;333;p31"/>
          <p:cNvPicPr preferRelativeResize="0"/>
          <p:nvPr/>
        </p:nvPicPr>
        <p:blipFill>
          <a:blip r:embed="rId5">
            <a:alphaModFix/>
          </a:blip>
          <a:stretch>
            <a:fillRect/>
          </a:stretch>
        </p:blipFill>
        <p:spPr>
          <a:xfrm>
            <a:off x="2591375" y="1215238"/>
            <a:ext cx="1873049" cy="3653200"/>
          </a:xfrm>
          <a:prstGeom prst="rect">
            <a:avLst/>
          </a:prstGeom>
          <a:noFill/>
          <a:ln>
            <a:noFill/>
          </a:ln>
        </p:spPr>
      </p:pic>
      <p:pic>
        <p:nvPicPr>
          <p:cNvPr id="334" name="Google Shape;334;p31"/>
          <p:cNvPicPr preferRelativeResize="0"/>
          <p:nvPr/>
        </p:nvPicPr>
        <p:blipFill>
          <a:blip r:embed="rId6">
            <a:alphaModFix/>
          </a:blip>
          <a:stretch>
            <a:fillRect/>
          </a:stretch>
        </p:blipFill>
        <p:spPr>
          <a:xfrm>
            <a:off x="4805075" y="1215250"/>
            <a:ext cx="1828502" cy="36531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1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67" name="Google Shape;67;p14"/>
          <p:cNvPicPr preferRelativeResize="0"/>
          <p:nvPr/>
        </p:nvPicPr>
        <p:blipFill>
          <a:blip r:embed="rId3">
            <a:alphaModFix/>
          </a:blip>
          <a:stretch>
            <a:fillRect/>
          </a:stretch>
        </p:blipFill>
        <p:spPr>
          <a:xfrm rot="-871036">
            <a:off x="5770350" y="561512"/>
            <a:ext cx="3159925" cy="3305174"/>
          </a:xfrm>
          <a:prstGeom prst="rect">
            <a:avLst/>
          </a:prstGeom>
          <a:noFill/>
          <a:ln>
            <a:noFill/>
          </a:ln>
        </p:spPr>
      </p:pic>
      <p:pic>
        <p:nvPicPr>
          <p:cNvPr id="68" name="Google Shape;68;p14"/>
          <p:cNvPicPr preferRelativeResize="0"/>
          <p:nvPr/>
        </p:nvPicPr>
        <p:blipFill>
          <a:blip r:embed="rId4">
            <a:alphaModFix/>
          </a:blip>
          <a:stretch>
            <a:fillRect/>
          </a:stretch>
        </p:blipFill>
        <p:spPr>
          <a:xfrm rot="651668">
            <a:off x="495625" y="455325"/>
            <a:ext cx="4468626" cy="4232850"/>
          </a:xfrm>
          <a:prstGeom prst="rect">
            <a:avLst/>
          </a:prstGeom>
          <a:noFill/>
          <a:ln>
            <a:noFill/>
          </a:ln>
        </p:spPr>
      </p:pic>
      <p:pic>
        <p:nvPicPr>
          <p:cNvPr id="69" name="Google Shape;69;p14"/>
          <p:cNvPicPr preferRelativeResize="0"/>
          <p:nvPr/>
        </p:nvPicPr>
        <p:blipFill rotWithShape="1">
          <a:blip r:embed="rId5">
            <a:alphaModFix/>
          </a:blip>
          <a:srcRect b="0" l="0" r="0" t="0"/>
          <a:stretch/>
        </p:blipFill>
        <p:spPr>
          <a:xfrm rot="-606063">
            <a:off x="612851" y="364728"/>
            <a:ext cx="4544725" cy="4362646"/>
          </a:xfrm>
          <a:prstGeom prst="rect">
            <a:avLst/>
          </a:prstGeom>
          <a:noFill/>
          <a:ln>
            <a:noFill/>
          </a:ln>
        </p:spPr>
      </p:pic>
      <p:pic>
        <p:nvPicPr>
          <p:cNvPr id="70" name="Google Shape;70;p14"/>
          <p:cNvPicPr preferRelativeResize="0"/>
          <p:nvPr/>
        </p:nvPicPr>
        <p:blipFill>
          <a:blip r:embed="rId6">
            <a:alphaModFix/>
          </a:blip>
          <a:stretch>
            <a:fillRect/>
          </a:stretch>
        </p:blipFill>
        <p:spPr>
          <a:xfrm rot="346774">
            <a:off x="4513525" y="681225"/>
            <a:ext cx="4566675" cy="4258601"/>
          </a:xfrm>
          <a:prstGeom prst="rect">
            <a:avLst/>
          </a:prstGeom>
          <a:noFill/>
          <a:ln>
            <a:noFill/>
          </a:ln>
        </p:spPr>
      </p:pic>
      <p:pic>
        <p:nvPicPr>
          <p:cNvPr id="71" name="Google Shape;71;p14"/>
          <p:cNvPicPr preferRelativeResize="0"/>
          <p:nvPr/>
        </p:nvPicPr>
        <p:blipFill>
          <a:blip r:embed="rId7">
            <a:alphaModFix/>
          </a:blip>
          <a:stretch>
            <a:fillRect/>
          </a:stretch>
        </p:blipFill>
        <p:spPr>
          <a:xfrm rot="-378487">
            <a:off x="-90274" y="724199"/>
            <a:ext cx="5386074" cy="3695099"/>
          </a:xfrm>
          <a:prstGeom prst="rect">
            <a:avLst/>
          </a:prstGeom>
          <a:noFill/>
          <a:ln>
            <a:noFill/>
          </a:ln>
        </p:spPr>
      </p:pic>
      <p:pic>
        <p:nvPicPr>
          <p:cNvPr id="72" name="Google Shape;72;p14"/>
          <p:cNvPicPr preferRelativeResize="0"/>
          <p:nvPr/>
        </p:nvPicPr>
        <p:blipFill>
          <a:blip r:embed="rId8">
            <a:alphaModFix/>
          </a:blip>
          <a:stretch>
            <a:fillRect/>
          </a:stretch>
        </p:blipFill>
        <p:spPr>
          <a:xfrm rot="342170">
            <a:off x="4099875" y="1097763"/>
            <a:ext cx="3810000" cy="3076575"/>
          </a:xfrm>
          <a:prstGeom prst="rect">
            <a:avLst/>
          </a:prstGeom>
          <a:noFill/>
          <a:ln>
            <a:noFill/>
          </a:ln>
        </p:spPr>
      </p:pic>
      <p:pic>
        <p:nvPicPr>
          <p:cNvPr id="73" name="Google Shape;73;p14"/>
          <p:cNvPicPr preferRelativeResize="0"/>
          <p:nvPr/>
        </p:nvPicPr>
        <p:blipFill>
          <a:blip r:embed="rId9">
            <a:alphaModFix/>
          </a:blip>
          <a:stretch>
            <a:fillRect/>
          </a:stretch>
        </p:blipFill>
        <p:spPr>
          <a:xfrm rot="216595">
            <a:off x="270567" y="288875"/>
            <a:ext cx="4918758" cy="4264500"/>
          </a:xfrm>
          <a:prstGeom prst="rect">
            <a:avLst/>
          </a:prstGeom>
          <a:noFill/>
          <a:ln>
            <a:noFill/>
          </a:ln>
        </p:spPr>
      </p:pic>
      <p:pic>
        <p:nvPicPr>
          <p:cNvPr id="74" name="Google Shape;74;p14"/>
          <p:cNvPicPr preferRelativeResize="0"/>
          <p:nvPr/>
        </p:nvPicPr>
        <p:blipFill>
          <a:blip r:embed="rId10">
            <a:alphaModFix/>
          </a:blip>
          <a:stretch>
            <a:fillRect/>
          </a:stretch>
        </p:blipFill>
        <p:spPr>
          <a:xfrm rot="-372440">
            <a:off x="2937975" y="1064238"/>
            <a:ext cx="4488298" cy="3714749"/>
          </a:xfrm>
          <a:prstGeom prst="rect">
            <a:avLst/>
          </a:prstGeom>
          <a:noFill/>
          <a:ln>
            <a:noFill/>
          </a:ln>
        </p:spPr>
      </p:pic>
      <p:pic>
        <p:nvPicPr>
          <p:cNvPr id="75" name="Google Shape;75;p14"/>
          <p:cNvPicPr preferRelativeResize="0"/>
          <p:nvPr/>
        </p:nvPicPr>
        <p:blipFill>
          <a:blip r:embed="rId11">
            <a:alphaModFix/>
          </a:blip>
          <a:stretch>
            <a:fillRect/>
          </a:stretch>
        </p:blipFill>
        <p:spPr>
          <a:xfrm rot="305226">
            <a:off x="4738588" y="613412"/>
            <a:ext cx="3586249" cy="3916673"/>
          </a:xfrm>
          <a:prstGeom prst="rect">
            <a:avLst/>
          </a:prstGeom>
          <a:noFill/>
          <a:ln>
            <a:noFill/>
          </a:ln>
        </p:spPr>
      </p:pic>
      <p:pic>
        <p:nvPicPr>
          <p:cNvPr id="76" name="Google Shape;76;p14"/>
          <p:cNvPicPr preferRelativeResize="0"/>
          <p:nvPr/>
        </p:nvPicPr>
        <p:blipFill>
          <a:blip r:embed="rId12">
            <a:alphaModFix/>
          </a:blip>
          <a:stretch>
            <a:fillRect/>
          </a:stretch>
        </p:blipFill>
        <p:spPr>
          <a:xfrm rot="-425378">
            <a:off x="4562625" y="549025"/>
            <a:ext cx="3689901" cy="4311024"/>
          </a:xfrm>
          <a:prstGeom prst="rect">
            <a:avLst/>
          </a:prstGeom>
          <a:noFill/>
          <a:ln>
            <a:noFill/>
          </a:ln>
        </p:spPr>
      </p:pic>
      <p:pic>
        <p:nvPicPr>
          <p:cNvPr id="77" name="Google Shape;77;p14"/>
          <p:cNvPicPr preferRelativeResize="0"/>
          <p:nvPr/>
        </p:nvPicPr>
        <p:blipFill>
          <a:blip r:embed="rId13">
            <a:alphaModFix/>
          </a:blip>
          <a:stretch>
            <a:fillRect/>
          </a:stretch>
        </p:blipFill>
        <p:spPr>
          <a:xfrm>
            <a:off x="2405888" y="67000"/>
            <a:ext cx="5552476" cy="4958099"/>
          </a:xfrm>
          <a:prstGeom prst="rect">
            <a:avLst/>
          </a:prstGeom>
          <a:noFill/>
          <a:ln>
            <a:noFill/>
          </a:ln>
        </p:spPr>
      </p:pic>
      <p:pic>
        <p:nvPicPr>
          <p:cNvPr id="78" name="Google Shape;78;p14"/>
          <p:cNvPicPr preferRelativeResize="0"/>
          <p:nvPr/>
        </p:nvPicPr>
        <p:blipFill>
          <a:blip r:embed="rId14">
            <a:alphaModFix/>
          </a:blip>
          <a:stretch>
            <a:fillRect/>
          </a:stretch>
        </p:blipFill>
        <p:spPr>
          <a:xfrm>
            <a:off x="1104100" y="481558"/>
            <a:ext cx="5239425" cy="41289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7"/>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childTnLst>
                          </p:cTn>
                        </p:par>
                        <p:par>
                          <p:cTn fill="hold">
                            <p:stCondLst>
                              <p:cond delay="2400"/>
                            </p:stCondLst>
                            <p:childTnLst>
                              <p:par>
                                <p:cTn fill="hold" nodeType="afterEffect" presetClass="entr" presetID="1" presetSubtype="0">
                                  <p:stCondLst>
                                    <p:cond delay="0"/>
                                  </p:stCondLst>
                                  <p:childTnLst>
                                    <p:set>
                                      <p:cBhvr>
                                        <p:cTn dur="1" fill="hold">
                                          <p:stCondLst>
                                            <p:cond delay="0"/>
                                          </p:stCondLst>
                                        </p:cTn>
                                        <p:tgtEl>
                                          <p:spTgt spid="69"/>
                                        </p:tgtEl>
                                        <p:attrNameLst>
                                          <p:attrName>style.visibility</p:attrName>
                                        </p:attrNameLst>
                                      </p:cBhvr>
                                      <p:to>
                                        <p:strVal val="visible"/>
                                      </p:to>
                                    </p:set>
                                  </p:childTnLst>
                                </p:cTn>
                              </p:par>
                            </p:childTnLst>
                          </p:cTn>
                        </p:par>
                        <p:par>
                          <p:cTn fill="hold">
                            <p:stCondLst>
                              <p:cond delay="3300"/>
                            </p:stCondLst>
                            <p:childTnLst>
                              <p:par>
                                <p:cTn fill="hold" nodeType="after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childTnLst>
                          </p:cTn>
                        </p:par>
                        <p:par>
                          <p:cTn fill="hold">
                            <p:stCondLst>
                              <p:cond delay="4100"/>
                            </p:stCondLst>
                            <p:childTnLst>
                              <p:par>
                                <p:cTn fill="hold" nodeType="after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childTnLst>
                          </p:cTn>
                        </p:par>
                        <p:par>
                          <p:cTn fill="hold">
                            <p:stCondLst>
                              <p:cond delay="4800"/>
                            </p:stCondLst>
                            <p:childTnLst>
                              <p:par>
                                <p:cTn fill="hold" nodeType="after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childTnLst>
                          </p:cTn>
                        </p:par>
                        <p:par>
                          <p:cTn fill="hold">
                            <p:stCondLst>
                              <p:cond delay="5400"/>
                            </p:stCondLst>
                            <p:childTnLst>
                              <p:par>
                                <p:cTn fill="hold" nodeType="after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par>
                          <p:cTn fill="hold">
                            <p:stCondLst>
                              <p:cond delay="5800"/>
                            </p:stCondLst>
                            <p:childTnLst>
                              <p:par>
                                <p:cTn fill="hold" nodeType="after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childTnLst>
                          </p:cTn>
                        </p:par>
                        <p:par>
                          <p:cTn fill="hold">
                            <p:stCondLst>
                              <p:cond delay="6300"/>
                            </p:stCondLst>
                            <p:childTnLst>
                              <p:par>
                                <p:cTn fill="hold" nodeType="after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childTnLst>
                          </p:cTn>
                        </p:par>
                        <p:par>
                          <p:cTn fill="hold">
                            <p:stCondLst>
                              <p:cond delay="6600"/>
                            </p:stCondLst>
                            <p:childTnLst>
                              <p:par>
                                <p:cTn fill="hold" nodeType="after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childTnLst>
                          </p:cTn>
                        </p:par>
                        <p:par>
                          <p:cTn fill="hold">
                            <p:stCondLst>
                              <p:cond delay="6900"/>
                            </p:stCondLst>
                            <p:childTnLst>
                              <p:par>
                                <p:cTn fill="hold" nodeType="after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childTnLst>
                          </p:cTn>
                        </p:par>
                        <p:par>
                          <p:cTn fill="hold">
                            <p:stCondLst>
                              <p:cond delay="7100"/>
                            </p:stCondLst>
                            <p:childTnLst>
                              <p:par>
                                <p:cTn fill="hold" nodeType="after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2"/>
          <p:cNvSpPr txBox="1"/>
          <p:nvPr/>
        </p:nvSpPr>
        <p:spPr>
          <a:xfrm>
            <a:off x="2057400" y="374600"/>
            <a:ext cx="5029200" cy="5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FFFFFF"/>
                </a:solidFill>
              </a:rPr>
              <a:t>Data Collection &amp; </a:t>
            </a:r>
            <a:r>
              <a:rPr b="1" lang="en" sz="2800">
                <a:solidFill>
                  <a:schemeClr val="dk1"/>
                </a:solidFill>
              </a:rPr>
              <a:t>Validation</a:t>
            </a:r>
            <a:endParaRPr b="1" sz="2800">
              <a:solidFill>
                <a:srgbClr val="FFFFFF"/>
              </a:solidFill>
            </a:endParaRPr>
          </a:p>
        </p:txBody>
      </p:sp>
      <p:pic>
        <p:nvPicPr>
          <p:cNvPr id="340" name="Google Shape;340;p32"/>
          <p:cNvPicPr preferRelativeResize="0"/>
          <p:nvPr/>
        </p:nvPicPr>
        <p:blipFill rotWithShape="1">
          <a:blip r:embed="rId3">
            <a:alphaModFix/>
          </a:blip>
          <a:srcRect b="0" l="7868" r="0" t="0"/>
          <a:stretch/>
        </p:blipFill>
        <p:spPr>
          <a:xfrm>
            <a:off x="5024425" y="1237350"/>
            <a:ext cx="2062175" cy="3008449"/>
          </a:xfrm>
          <a:prstGeom prst="rect">
            <a:avLst/>
          </a:prstGeom>
          <a:noFill/>
          <a:ln>
            <a:noFill/>
          </a:ln>
        </p:spPr>
      </p:pic>
      <p:pic>
        <p:nvPicPr>
          <p:cNvPr id="341" name="Google Shape;341;p32"/>
          <p:cNvPicPr preferRelativeResize="0"/>
          <p:nvPr/>
        </p:nvPicPr>
        <p:blipFill>
          <a:blip r:embed="rId4">
            <a:alphaModFix/>
          </a:blip>
          <a:stretch>
            <a:fillRect/>
          </a:stretch>
        </p:blipFill>
        <p:spPr>
          <a:xfrm>
            <a:off x="2057399" y="1237350"/>
            <a:ext cx="1933125" cy="3008449"/>
          </a:xfrm>
          <a:prstGeom prst="rect">
            <a:avLst/>
          </a:prstGeom>
          <a:noFill/>
          <a:ln>
            <a:noFill/>
          </a:ln>
        </p:spPr>
      </p:pic>
      <p:sp>
        <p:nvSpPr>
          <p:cNvPr id="342" name="Google Shape;342;p32"/>
          <p:cNvSpPr txBox="1"/>
          <p:nvPr/>
        </p:nvSpPr>
        <p:spPr>
          <a:xfrm>
            <a:off x="1738013" y="4404125"/>
            <a:ext cx="2571900" cy="3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Health Center, IIT Kanpur</a:t>
            </a:r>
            <a:endParaRPr sz="1600">
              <a:solidFill>
                <a:srgbClr val="FFFFFF"/>
              </a:solidFill>
            </a:endParaRPr>
          </a:p>
        </p:txBody>
      </p:sp>
      <p:sp>
        <p:nvSpPr>
          <p:cNvPr id="343" name="Google Shape;343;p32"/>
          <p:cNvSpPr txBox="1"/>
          <p:nvPr/>
        </p:nvSpPr>
        <p:spPr>
          <a:xfrm>
            <a:off x="4368463" y="4425575"/>
            <a:ext cx="3374100" cy="33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Madhuraj Private Hospital, Kanpur</a:t>
            </a:r>
            <a:endParaRPr sz="16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33"/>
          <p:cNvSpPr txBox="1"/>
          <p:nvPr>
            <p:ph idx="4294967295" type="title"/>
          </p:nvPr>
        </p:nvSpPr>
        <p:spPr>
          <a:xfrm>
            <a:off x="311700" y="1969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Why Our Solution?</a:t>
            </a:r>
            <a:endParaRPr b="1"/>
          </a:p>
        </p:txBody>
      </p:sp>
      <p:sp>
        <p:nvSpPr>
          <p:cNvPr id="349" name="Google Shape;349;p33"/>
          <p:cNvSpPr txBox="1"/>
          <p:nvPr/>
        </p:nvSpPr>
        <p:spPr>
          <a:xfrm>
            <a:off x="205050" y="781425"/>
            <a:ext cx="8733900" cy="2927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sz="1800">
                <a:solidFill>
                  <a:srgbClr val="FFFFFF"/>
                </a:solidFill>
              </a:rPr>
              <a:t>Uses standard,</a:t>
            </a:r>
            <a:r>
              <a:rPr lang="en" sz="1800">
                <a:solidFill>
                  <a:srgbClr val="FFFF00"/>
                </a:solidFill>
              </a:rPr>
              <a:t> time-tested protocol</a:t>
            </a:r>
            <a:r>
              <a:rPr lang="en" sz="1800">
                <a:solidFill>
                  <a:srgbClr val="FFFFFF"/>
                </a:solidFill>
              </a:rPr>
              <a:t> followed </a:t>
            </a:r>
            <a:r>
              <a:rPr lang="en" sz="1800">
                <a:solidFill>
                  <a:srgbClr val="FFFFFF"/>
                </a:solidFill>
              </a:rPr>
              <a:t>by doctors during screening of patients.</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00"/>
                </a:solidFill>
              </a:rPr>
              <a:t>Zero Dependence</a:t>
            </a:r>
            <a:r>
              <a:rPr lang="en" sz="1800">
                <a:solidFill>
                  <a:srgbClr val="FFFFFF"/>
                </a:solidFill>
              </a:rPr>
              <a:t> on doctors, who may have varying experience and opinions.</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Uses machine learning to detect abnormal patterns in lungs sounds which </a:t>
            </a:r>
            <a:r>
              <a:rPr lang="en" sz="1800">
                <a:solidFill>
                  <a:srgbClr val="FFFF00"/>
                </a:solidFill>
              </a:rPr>
              <a:t>human ears otherwise can not</a:t>
            </a:r>
            <a:r>
              <a:rPr lang="en" sz="1800">
                <a:solidFill>
                  <a:srgbClr val="FFFFFF"/>
                </a:solidFill>
              </a:rPr>
              <a:t>.</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Reduction of a complex, experience-heavy procedure to a</a:t>
            </a:r>
            <a:r>
              <a:rPr lang="en" sz="1800">
                <a:solidFill>
                  <a:srgbClr val="FFFF00"/>
                </a:solidFill>
              </a:rPr>
              <a:t> simple, cheap and easy-to-use</a:t>
            </a:r>
            <a:r>
              <a:rPr lang="en" sz="1800">
                <a:solidFill>
                  <a:srgbClr val="FFFFFF"/>
                </a:solidFill>
              </a:rPr>
              <a:t>.</a:t>
            </a:r>
            <a:endParaRPr sz="1800">
              <a:solidFill>
                <a:srgbClr val="FFFFFF"/>
              </a:solidFill>
            </a:endParaRPr>
          </a:p>
        </p:txBody>
      </p:sp>
      <p:pic>
        <p:nvPicPr>
          <p:cNvPr id="350" name="Google Shape;350;p33"/>
          <p:cNvPicPr preferRelativeResize="0"/>
          <p:nvPr/>
        </p:nvPicPr>
        <p:blipFill>
          <a:blip r:embed="rId3">
            <a:alphaModFix/>
          </a:blip>
          <a:stretch>
            <a:fillRect/>
          </a:stretch>
        </p:blipFill>
        <p:spPr>
          <a:xfrm>
            <a:off x="4123474" y="3881712"/>
            <a:ext cx="990600" cy="990600"/>
          </a:xfrm>
          <a:prstGeom prst="rect">
            <a:avLst/>
          </a:prstGeom>
          <a:noFill/>
          <a:ln>
            <a:noFill/>
          </a:ln>
        </p:spPr>
      </p:pic>
      <p:pic>
        <p:nvPicPr>
          <p:cNvPr id="351" name="Google Shape;351;p33"/>
          <p:cNvPicPr preferRelativeResize="0"/>
          <p:nvPr/>
        </p:nvPicPr>
        <p:blipFill>
          <a:blip r:embed="rId4">
            <a:alphaModFix/>
          </a:blip>
          <a:stretch>
            <a:fillRect/>
          </a:stretch>
        </p:blipFill>
        <p:spPr>
          <a:xfrm>
            <a:off x="1627800" y="3881700"/>
            <a:ext cx="990600" cy="990600"/>
          </a:xfrm>
          <a:prstGeom prst="rect">
            <a:avLst/>
          </a:prstGeom>
          <a:noFill/>
          <a:ln>
            <a:noFill/>
          </a:ln>
        </p:spPr>
      </p:pic>
      <p:pic>
        <p:nvPicPr>
          <p:cNvPr id="352" name="Google Shape;352;p33"/>
          <p:cNvPicPr preferRelativeResize="0"/>
          <p:nvPr/>
        </p:nvPicPr>
        <p:blipFill rotWithShape="1">
          <a:blip r:embed="rId5">
            <a:alphaModFix/>
          </a:blip>
          <a:srcRect b="0" l="21668" r="22079" t="0"/>
          <a:stretch/>
        </p:blipFill>
        <p:spPr>
          <a:xfrm>
            <a:off x="6504600" y="3880235"/>
            <a:ext cx="990600" cy="9920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34"/>
          <p:cNvSpPr txBox="1"/>
          <p:nvPr>
            <p:ph type="title"/>
          </p:nvPr>
        </p:nvSpPr>
        <p:spPr>
          <a:xfrm>
            <a:off x="4831750" y="1853200"/>
            <a:ext cx="4045200" cy="1482300"/>
          </a:xfrm>
          <a:prstGeom prst="rect">
            <a:avLst/>
          </a:prstGeom>
          <a:solidFill>
            <a:schemeClr val="dk2"/>
          </a:solidFill>
        </p:spPr>
        <p:txBody>
          <a:bodyPr anchorCtr="0" anchor="b" bIns="91425" lIns="91425" spcFirstLastPara="1" rIns="91425" wrap="square" tIns="91425">
            <a:noAutofit/>
          </a:bodyPr>
          <a:lstStyle/>
          <a:p>
            <a:pPr indent="0" lvl="0" marL="0" rtl="0" algn="ctr">
              <a:spcBef>
                <a:spcPts val="0"/>
              </a:spcBef>
              <a:spcAft>
                <a:spcPts val="0"/>
              </a:spcAft>
              <a:buNone/>
            </a:pPr>
            <a:r>
              <a:rPr b="1" lang="en"/>
              <a:t>Business Model</a:t>
            </a:r>
            <a:endParaRPr b="1"/>
          </a:p>
        </p:txBody>
      </p:sp>
      <p:sp>
        <p:nvSpPr>
          <p:cNvPr id="358" name="Google Shape;358;p34"/>
          <p:cNvSpPr/>
          <p:nvPr/>
        </p:nvSpPr>
        <p:spPr>
          <a:xfrm flipH="1">
            <a:off x="1262053" y="1556760"/>
            <a:ext cx="1822500" cy="2013767"/>
          </a:xfrm>
          <a:custGeom>
            <a:rect b="b" l="l" r="r" t="t"/>
            <a:pathLst>
              <a:path extrusionOk="0" h="3248012" w="3240000">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grpSp>
        <p:nvGrpSpPr>
          <p:cNvPr id="363" name="Google Shape;363;p35"/>
          <p:cNvGrpSpPr/>
          <p:nvPr/>
        </p:nvGrpSpPr>
        <p:grpSpPr>
          <a:xfrm>
            <a:off x="1450020" y="1309217"/>
            <a:ext cx="6243958" cy="3152820"/>
            <a:chOff x="1593013" y="940009"/>
            <a:chExt cx="5957975" cy="2608870"/>
          </a:xfrm>
        </p:grpSpPr>
        <p:grpSp>
          <p:nvGrpSpPr>
            <p:cNvPr id="364" name="Google Shape;364;p35"/>
            <p:cNvGrpSpPr/>
            <p:nvPr/>
          </p:nvGrpSpPr>
          <p:grpSpPr>
            <a:xfrm>
              <a:off x="1593013" y="2250254"/>
              <a:ext cx="5957975" cy="643500"/>
              <a:chOff x="1593000" y="2322568"/>
              <a:chExt cx="5957975" cy="643500"/>
            </a:xfrm>
          </p:grpSpPr>
          <p:sp>
            <p:nvSpPr>
              <p:cNvPr id="365" name="Google Shape;365;p3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5"/>
              <p:cNvSpPr/>
              <p:nvPr/>
            </p:nvSpPr>
            <p:spPr>
              <a:xfrm flipH="1">
                <a:off x="2283025" y="2322575"/>
                <a:ext cx="1844400" cy="6426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5"/>
              <p:cNvSpPr/>
              <p:nvPr/>
            </p:nvSpPr>
            <p:spPr>
              <a:xfrm rot="-5400000">
                <a:off x="3501574" y="1934671"/>
                <a:ext cx="643356" cy="1419149"/>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Company</a:t>
                </a:r>
                <a:endParaRPr sz="1800">
                  <a:solidFill>
                    <a:srgbClr val="FFFFFF"/>
                  </a:solidFill>
                </a:endParaRPr>
              </a:p>
            </p:txBody>
          </p:sp>
          <p:sp>
            <p:nvSpPr>
              <p:cNvPr id="369" name="Google Shape;369;p35"/>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371" name="Google Shape;371;p3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Revenue Model</a:t>
                </a:r>
                <a:endParaRPr sz="1200"/>
              </a:p>
              <a:p>
                <a:pPr indent="-304800" lvl="0" marL="457200" rtl="0" algn="l">
                  <a:lnSpc>
                    <a:spcPct val="115000"/>
                  </a:lnSpc>
                  <a:spcBef>
                    <a:spcPts val="0"/>
                  </a:spcBef>
                  <a:spcAft>
                    <a:spcPts val="0"/>
                  </a:spcAft>
                  <a:buSzPts val="1200"/>
                  <a:buChar char="●"/>
                </a:pPr>
                <a:r>
                  <a:rPr lang="en" sz="1200"/>
                  <a:t>Cost Analysis</a:t>
                </a:r>
                <a:endParaRPr sz="1200"/>
              </a:p>
            </p:txBody>
          </p:sp>
        </p:grpSp>
        <p:grpSp>
          <p:nvGrpSpPr>
            <p:cNvPr id="372" name="Google Shape;372;p35"/>
            <p:cNvGrpSpPr/>
            <p:nvPr/>
          </p:nvGrpSpPr>
          <p:grpSpPr>
            <a:xfrm>
              <a:off x="1593013" y="1595136"/>
              <a:ext cx="5957975" cy="643500"/>
              <a:chOff x="1593000" y="2322568"/>
              <a:chExt cx="5957975" cy="643500"/>
            </a:xfrm>
          </p:grpSpPr>
          <p:sp>
            <p:nvSpPr>
              <p:cNvPr id="373" name="Google Shape;373;p3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5"/>
              <p:cNvSpPr/>
              <p:nvPr/>
            </p:nvSpPr>
            <p:spPr>
              <a:xfrm flipH="1">
                <a:off x="2283025" y="2322575"/>
                <a:ext cx="1844400" cy="6426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5"/>
              <p:cNvSpPr/>
              <p:nvPr/>
            </p:nvSpPr>
            <p:spPr>
              <a:xfrm rot="-5400000">
                <a:off x="3501574" y="1934671"/>
                <a:ext cx="643356" cy="1419149"/>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Product</a:t>
                </a:r>
                <a:endParaRPr sz="1800">
                  <a:solidFill>
                    <a:srgbClr val="FFFFFF"/>
                  </a:solidFill>
                </a:endParaRPr>
              </a:p>
            </p:txBody>
          </p:sp>
          <p:sp>
            <p:nvSpPr>
              <p:cNvPr id="377" name="Google Shape;377;p35"/>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5"/>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379" name="Google Shape;379;p3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Nature of Product</a:t>
                </a:r>
                <a:endParaRPr sz="1200"/>
              </a:p>
              <a:p>
                <a:pPr indent="-304800" lvl="0" marL="457200" rtl="0" algn="l">
                  <a:lnSpc>
                    <a:spcPct val="115000"/>
                  </a:lnSpc>
                  <a:spcBef>
                    <a:spcPts val="0"/>
                  </a:spcBef>
                  <a:spcAft>
                    <a:spcPts val="0"/>
                  </a:spcAft>
                  <a:buSzPts val="1200"/>
                  <a:buChar char="●"/>
                </a:pPr>
                <a:r>
                  <a:rPr lang="en" sz="1200"/>
                  <a:t>Complimentary products</a:t>
                </a:r>
                <a:endParaRPr sz="1200"/>
              </a:p>
              <a:p>
                <a:pPr indent="-304800" lvl="0" marL="457200" rtl="0" algn="l">
                  <a:lnSpc>
                    <a:spcPct val="115000"/>
                  </a:lnSpc>
                  <a:spcBef>
                    <a:spcPts val="0"/>
                  </a:spcBef>
                  <a:spcAft>
                    <a:spcPts val="0"/>
                  </a:spcAft>
                  <a:buSzPts val="1200"/>
                  <a:buChar char="●"/>
                </a:pPr>
                <a:r>
                  <a:rPr lang="en" sz="1200"/>
                  <a:t>Substitutes</a:t>
                </a:r>
                <a:endParaRPr sz="1200"/>
              </a:p>
            </p:txBody>
          </p:sp>
        </p:grpSp>
        <p:grpSp>
          <p:nvGrpSpPr>
            <p:cNvPr id="380" name="Google Shape;380;p35"/>
            <p:cNvGrpSpPr/>
            <p:nvPr/>
          </p:nvGrpSpPr>
          <p:grpSpPr>
            <a:xfrm>
              <a:off x="1593013" y="940009"/>
              <a:ext cx="5957975" cy="643500"/>
              <a:chOff x="1593000" y="2322568"/>
              <a:chExt cx="5957975" cy="643500"/>
            </a:xfrm>
          </p:grpSpPr>
          <p:sp>
            <p:nvSpPr>
              <p:cNvPr id="381" name="Google Shape;381;p3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5"/>
              <p:cNvSpPr/>
              <p:nvPr/>
            </p:nvSpPr>
            <p:spPr>
              <a:xfrm flipH="1">
                <a:off x="2283025" y="2322575"/>
                <a:ext cx="1844400" cy="6426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5"/>
              <p:cNvSpPr/>
              <p:nvPr/>
            </p:nvSpPr>
            <p:spPr>
              <a:xfrm rot="-5400000">
                <a:off x="3501574" y="1934671"/>
                <a:ext cx="643356" cy="1419149"/>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Customer</a:t>
                </a:r>
                <a:endParaRPr sz="1800">
                  <a:solidFill>
                    <a:srgbClr val="FFFFFF"/>
                  </a:solidFill>
                </a:endParaRPr>
              </a:p>
            </p:txBody>
          </p:sp>
          <p:sp>
            <p:nvSpPr>
              <p:cNvPr id="385" name="Google Shape;385;p35"/>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387" name="Google Shape;387;p3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Private Hospitals</a:t>
                </a:r>
                <a:endParaRPr sz="1200"/>
              </a:p>
              <a:p>
                <a:pPr indent="-304800" lvl="0" marL="457200" rtl="0" algn="l">
                  <a:lnSpc>
                    <a:spcPct val="115000"/>
                  </a:lnSpc>
                  <a:spcBef>
                    <a:spcPts val="0"/>
                  </a:spcBef>
                  <a:spcAft>
                    <a:spcPts val="0"/>
                  </a:spcAft>
                  <a:buSzPts val="1200"/>
                  <a:buChar char="●"/>
                </a:pPr>
                <a:r>
                  <a:rPr lang="en" sz="1200"/>
                  <a:t>Government</a:t>
                </a:r>
                <a:endParaRPr sz="1200"/>
              </a:p>
              <a:p>
                <a:pPr indent="-304800" lvl="0" marL="457200" rtl="0" algn="l">
                  <a:lnSpc>
                    <a:spcPct val="115000"/>
                  </a:lnSpc>
                  <a:spcBef>
                    <a:spcPts val="0"/>
                  </a:spcBef>
                  <a:spcAft>
                    <a:spcPts val="0"/>
                  </a:spcAft>
                  <a:buSzPts val="1200"/>
                  <a:buChar char="●"/>
                </a:pPr>
                <a:r>
                  <a:rPr lang="en" sz="1200"/>
                  <a:t>NGOs</a:t>
                </a:r>
                <a:endParaRPr sz="1200"/>
              </a:p>
            </p:txBody>
          </p:sp>
        </p:grpSp>
        <p:grpSp>
          <p:nvGrpSpPr>
            <p:cNvPr id="388" name="Google Shape;388;p35"/>
            <p:cNvGrpSpPr/>
            <p:nvPr/>
          </p:nvGrpSpPr>
          <p:grpSpPr>
            <a:xfrm>
              <a:off x="1593013" y="2905379"/>
              <a:ext cx="5957975" cy="643500"/>
              <a:chOff x="1593000" y="2322568"/>
              <a:chExt cx="5957975" cy="643500"/>
            </a:xfrm>
          </p:grpSpPr>
          <p:sp>
            <p:nvSpPr>
              <p:cNvPr id="389" name="Google Shape;389;p3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5"/>
              <p:cNvSpPr/>
              <p:nvPr/>
            </p:nvSpPr>
            <p:spPr>
              <a:xfrm flipH="1">
                <a:off x="2283025" y="2322575"/>
                <a:ext cx="1844400" cy="6426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5"/>
              <p:cNvSpPr/>
              <p:nvPr/>
            </p:nvSpPr>
            <p:spPr>
              <a:xfrm rot="-5400000">
                <a:off x="3501574" y="1934671"/>
                <a:ext cx="643356" cy="1419149"/>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Competition</a:t>
                </a:r>
                <a:endParaRPr sz="1800">
                  <a:solidFill>
                    <a:srgbClr val="FFFFFF"/>
                  </a:solidFill>
                </a:endParaRPr>
              </a:p>
            </p:txBody>
          </p:sp>
          <p:sp>
            <p:nvSpPr>
              <p:cNvPr id="393" name="Google Shape;393;p35"/>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5"/>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395" name="Google Shape;395;p35"/>
              <p:cNvSpPr/>
              <p:nvPr/>
            </p:nvSpPr>
            <p:spPr>
              <a:xfrm>
                <a:off x="4415641" y="2322571"/>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Competitors in the market</a:t>
                </a:r>
                <a:endParaRPr sz="1200"/>
              </a:p>
              <a:p>
                <a:pPr indent="-304800" lvl="0" marL="457200" rtl="0" algn="l">
                  <a:lnSpc>
                    <a:spcPct val="115000"/>
                  </a:lnSpc>
                  <a:spcBef>
                    <a:spcPts val="0"/>
                  </a:spcBef>
                  <a:spcAft>
                    <a:spcPts val="0"/>
                  </a:spcAft>
                  <a:buSzPts val="1200"/>
                  <a:buChar char="●"/>
                </a:pPr>
                <a:r>
                  <a:rPr lang="en" sz="1200"/>
                  <a:t>Barriers to new entrants</a:t>
                </a:r>
                <a:endParaRPr sz="1200"/>
              </a:p>
            </p:txBody>
          </p:sp>
        </p:grpSp>
      </p:grpSp>
      <p:sp>
        <p:nvSpPr>
          <p:cNvPr id="396" name="Google Shape;396;p35"/>
          <p:cNvSpPr txBox="1"/>
          <p:nvPr/>
        </p:nvSpPr>
        <p:spPr>
          <a:xfrm>
            <a:off x="2028100" y="396025"/>
            <a:ext cx="53853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FF"/>
                </a:solidFill>
              </a:rPr>
              <a:t>Business Situation Framework</a:t>
            </a:r>
            <a:endParaRPr b="1" sz="28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grpSp>
        <p:nvGrpSpPr>
          <p:cNvPr id="401" name="Google Shape;401;p36"/>
          <p:cNvGrpSpPr/>
          <p:nvPr/>
        </p:nvGrpSpPr>
        <p:grpSpPr>
          <a:xfrm>
            <a:off x="764500" y="1020975"/>
            <a:ext cx="2501691" cy="3711155"/>
            <a:chOff x="1105728" y="283725"/>
            <a:chExt cx="2103322" cy="4076400"/>
          </a:xfrm>
        </p:grpSpPr>
        <p:sp>
          <p:nvSpPr>
            <p:cNvPr id="402" name="Google Shape;402;p36"/>
            <p:cNvSpPr/>
            <p:nvPr/>
          </p:nvSpPr>
          <p:spPr>
            <a:xfrm>
              <a:off x="1178650" y="283725"/>
              <a:ext cx="2030400" cy="40764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6"/>
            <p:cNvSpPr/>
            <p:nvPr/>
          </p:nvSpPr>
          <p:spPr>
            <a:xfrm>
              <a:off x="1118224" y="341749"/>
              <a:ext cx="2048100" cy="2490600"/>
            </a:xfrm>
            <a:prstGeom prst="rect">
              <a:avLst/>
            </a:prstGeom>
            <a:solidFill>
              <a:srgbClr val="FFFFFF"/>
            </a:solidFill>
            <a:ln cap="flat" cmpd="sng" w="19050">
              <a:solidFill>
                <a:srgbClr val="0B77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6"/>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B7743"/>
                  </a:solidFill>
                </a:rPr>
                <a:t>Private Hospitals</a:t>
              </a:r>
              <a:endParaRPr b="1">
                <a:solidFill>
                  <a:srgbClr val="0B7743"/>
                </a:solidFill>
              </a:endParaRPr>
            </a:p>
          </p:txBody>
        </p:sp>
        <p:sp>
          <p:nvSpPr>
            <p:cNvPr id="405" name="Google Shape;405;p36"/>
            <p:cNvSpPr/>
            <p:nvPr/>
          </p:nvSpPr>
          <p:spPr>
            <a:xfrm>
              <a:off x="1233923" y="1511827"/>
              <a:ext cx="1815000" cy="829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900"/>
                <a:t>Private hospitals cater to the health care needs of more than 70% of Indians in both urban and rural area, and hence remain a major stakeholder in this sector.</a:t>
              </a:r>
              <a:endParaRPr sz="900"/>
            </a:p>
          </p:txBody>
        </p:sp>
        <p:sp>
          <p:nvSpPr>
            <p:cNvPr id="406" name="Google Shape;406;p36"/>
            <p:cNvSpPr/>
            <p:nvPr/>
          </p:nvSpPr>
          <p:spPr>
            <a:xfrm>
              <a:off x="1105728" y="470593"/>
              <a:ext cx="13824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0B7743"/>
                  </a:solidFill>
                </a:rPr>
                <a:t>15.5K</a:t>
              </a:r>
              <a:endParaRPr sz="4000">
                <a:solidFill>
                  <a:srgbClr val="0B7743"/>
                </a:solidFill>
              </a:endParaRPr>
            </a:p>
          </p:txBody>
        </p:sp>
        <p:sp>
          <p:nvSpPr>
            <p:cNvPr id="407" name="Google Shape;407;p36"/>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6"/>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85750" lvl="0" marL="457200" rtl="0" algn="just">
                <a:lnSpc>
                  <a:spcPct val="115000"/>
                </a:lnSpc>
                <a:spcBef>
                  <a:spcPts val="0"/>
                </a:spcBef>
                <a:spcAft>
                  <a:spcPts val="0"/>
                </a:spcAft>
                <a:buClr>
                  <a:srgbClr val="FFFFFF"/>
                </a:buClr>
                <a:buSzPts val="900"/>
                <a:buChar char="●"/>
              </a:pPr>
              <a:r>
                <a:rPr lang="en" sz="900">
                  <a:solidFill>
                    <a:srgbClr val="FFFFFF"/>
                  </a:solidFill>
                </a:rPr>
                <a:t>Money minded approach</a:t>
              </a:r>
              <a:endParaRPr sz="900">
                <a:solidFill>
                  <a:srgbClr val="FFFFFF"/>
                </a:solidFill>
              </a:endParaRPr>
            </a:p>
            <a:p>
              <a:pPr indent="-285750" lvl="0" marL="457200" rtl="0" algn="just">
                <a:lnSpc>
                  <a:spcPct val="115000"/>
                </a:lnSpc>
                <a:spcBef>
                  <a:spcPts val="0"/>
                </a:spcBef>
                <a:spcAft>
                  <a:spcPts val="0"/>
                </a:spcAft>
                <a:buClr>
                  <a:srgbClr val="FFFFFF"/>
                </a:buClr>
                <a:buSzPts val="900"/>
                <a:buChar char="●"/>
              </a:pPr>
              <a:r>
                <a:rPr lang="en" sz="900">
                  <a:solidFill>
                    <a:srgbClr val="FFFFFF"/>
                  </a:solidFill>
                </a:rPr>
                <a:t>Willing to spend on new technologies like ours</a:t>
              </a:r>
              <a:endParaRPr sz="900">
                <a:solidFill>
                  <a:srgbClr val="FFFFFF"/>
                </a:solidFill>
              </a:endParaRPr>
            </a:p>
          </p:txBody>
        </p:sp>
      </p:grpSp>
      <p:grpSp>
        <p:nvGrpSpPr>
          <p:cNvPr id="409" name="Google Shape;409;p36"/>
          <p:cNvGrpSpPr/>
          <p:nvPr/>
        </p:nvGrpSpPr>
        <p:grpSpPr>
          <a:xfrm>
            <a:off x="3328581" y="1020975"/>
            <a:ext cx="2486829" cy="3711155"/>
            <a:chOff x="1118224" y="283725"/>
            <a:chExt cx="2090826" cy="4076400"/>
          </a:xfrm>
        </p:grpSpPr>
        <p:sp>
          <p:nvSpPr>
            <p:cNvPr id="410" name="Google Shape;410;p36"/>
            <p:cNvSpPr/>
            <p:nvPr/>
          </p:nvSpPr>
          <p:spPr>
            <a:xfrm>
              <a:off x="1178650" y="283725"/>
              <a:ext cx="2030400" cy="40764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p:nvPr/>
          </p:nvSpPr>
          <p:spPr>
            <a:xfrm>
              <a:off x="1118224" y="341749"/>
              <a:ext cx="2048100" cy="2490600"/>
            </a:xfrm>
            <a:prstGeom prst="rect">
              <a:avLst/>
            </a:prstGeom>
            <a:solidFill>
              <a:srgbClr val="FFFFFF"/>
            </a:solidFill>
            <a:ln cap="flat" cmpd="sng" w="19050">
              <a:solidFill>
                <a:srgbClr val="0B77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B7743"/>
                  </a:solidFill>
                </a:rPr>
                <a:t>Government Services</a:t>
              </a:r>
              <a:endParaRPr b="1">
                <a:solidFill>
                  <a:srgbClr val="0B7743"/>
                </a:solidFill>
              </a:endParaRPr>
            </a:p>
          </p:txBody>
        </p:sp>
        <p:sp>
          <p:nvSpPr>
            <p:cNvPr id="413" name="Google Shape;413;p36"/>
            <p:cNvSpPr/>
            <p:nvPr/>
          </p:nvSpPr>
          <p:spPr>
            <a:xfrm>
              <a:off x="1233923" y="1511827"/>
              <a:ext cx="1815000" cy="829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900"/>
                <a:t>While public sector is not the major player in the Indian healthcare system, government centres have a wider reach and cater to patients needs at more reasonable prices.</a:t>
              </a:r>
              <a:endParaRPr sz="900"/>
            </a:p>
          </p:txBody>
        </p:sp>
        <p:sp>
          <p:nvSpPr>
            <p:cNvPr id="414" name="Google Shape;414;p36"/>
            <p:cNvSpPr/>
            <p:nvPr/>
          </p:nvSpPr>
          <p:spPr>
            <a:xfrm>
              <a:off x="125798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0B7743"/>
                  </a:solidFill>
                </a:rPr>
                <a:t>430K</a:t>
              </a:r>
              <a:endParaRPr sz="4000">
                <a:solidFill>
                  <a:srgbClr val="0B7743"/>
                </a:solidFill>
              </a:endParaRPr>
            </a:p>
          </p:txBody>
        </p:sp>
        <p:sp>
          <p:nvSpPr>
            <p:cNvPr id="415" name="Google Shape;415;p36"/>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6"/>
            <p:cNvSpPr/>
            <p:nvPr/>
          </p:nvSpPr>
          <p:spPr>
            <a:xfrm>
              <a:off x="1118224" y="3115502"/>
              <a:ext cx="2030400" cy="1085400"/>
            </a:xfrm>
            <a:prstGeom prst="rect">
              <a:avLst/>
            </a:prstGeom>
            <a:noFill/>
            <a:ln>
              <a:noFill/>
            </a:ln>
          </p:spPr>
          <p:txBody>
            <a:bodyPr anchorCtr="0" anchor="t" bIns="91425" lIns="91425" spcFirstLastPara="1" rIns="91425" wrap="square" tIns="91425">
              <a:noAutofit/>
            </a:bodyPr>
            <a:lstStyle/>
            <a:p>
              <a:pPr indent="-285750" lvl="0" marL="457200" rtl="0" algn="just">
                <a:lnSpc>
                  <a:spcPct val="115000"/>
                </a:lnSpc>
                <a:spcBef>
                  <a:spcPts val="0"/>
                </a:spcBef>
                <a:spcAft>
                  <a:spcPts val="0"/>
                </a:spcAft>
                <a:buClr>
                  <a:srgbClr val="FFFFFF"/>
                </a:buClr>
                <a:buSzPts val="900"/>
                <a:buChar char="●"/>
              </a:pPr>
              <a:r>
                <a:rPr lang="en" sz="900">
                  <a:solidFill>
                    <a:srgbClr val="FFFFFF"/>
                  </a:solidFill>
                </a:rPr>
                <a:t>TB Free India Campaign : Aims to eradicate TB from India till 2025</a:t>
              </a:r>
              <a:endParaRPr sz="900">
                <a:solidFill>
                  <a:srgbClr val="FFFFFF"/>
                </a:solidFill>
              </a:endParaRPr>
            </a:p>
            <a:p>
              <a:pPr indent="-285750" lvl="0" marL="457200" rtl="0" algn="just">
                <a:lnSpc>
                  <a:spcPct val="115000"/>
                </a:lnSpc>
                <a:spcBef>
                  <a:spcPts val="0"/>
                </a:spcBef>
                <a:spcAft>
                  <a:spcPts val="0"/>
                </a:spcAft>
                <a:buClr>
                  <a:srgbClr val="FFFFFF"/>
                </a:buClr>
                <a:buSzPts val="900"/>
                <a:buChar char="●"/>
              </a:pPr>
              <a:r>
                <a:rPr lang="en" sz="900">
                  <a:solidFill>
                    <a:srgbClr val="FFFFFF"/>
                  </a:solidFill>
                </a:rPr>
                <a:t>Allocation of Rs. 12000 crore over the next three years to fight TB</a:t>
              </a:r>
              <a:endParaRPr sz="900">
                <a:solidFill>
                  <a:srgbClr val="FFFFFF"/>
                </a:solidFill>
              </a:endParaRPr>
            </a:p>
          </p:txBody>
        </p:sp>
      </p:grpSp>
      <p:grpSp>
        <p:nvGrpSpPr>
          <p:cNvPr id="417" name="Google Shape;417;p36"/>
          <p:cNvGrpSpPr/>
          <p:nvPr/>
        </p:nvGrpSpPr>
        <p:grpSpPr>
          <a:xfrm>
            <a:off x="5862926" y="1020975"/>
            <a:ext cx="2501707" cy="3840137"/>
            <a:chOff x="1105718" y="283725"/>
            <a:chExt cx="2103335" cy="4218077"/>
          </a:xfrm>
        </p:grpSpPr>
        <p:sp>
          <p:nvSpPr>
            <p:cNvPr id="418" name="Google Shape;418;p36"/>
            <p:cNvSpPr/>
            <p:nvPr/>
          </p:nvSpPr>
          <p:spPr>
            <a:xfrm>
              <a:off x="1178650" y="283725"/>
              <a:ext cx="2030400" cy="40764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6"/>
            <p:cNvSpPr/>
            <p:nvPr/>
          </p:nvSpPr>
          <p:spPr>
            <a:xfrm>
              <a:off x="1118224" y="341749"/>
              <a:ext cx="2048100" cy="2490600"/>
            </a:xfrm>
            <a:prstGeom prst="rect">
              <a:avLst/>
            </a:prstGeom>
            <a:solidFill>
              <a:srgbClr val="FFFFFF"/>
            </a:solidFill>
            <a:ln cap="flat" cmpd="sng" w="19050">
              <a:solidFill>
                <a:srgbClr val="0B77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6"/>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B7743"/>
                  </a:solidFill>
                </a:rPr>
                <a:t>NGOs</a:t>
              </a:r>
              <a:endParaRPr b="1">
                <a:solidFill>
                  <a:srgbClr val="0B7743"/>
                </a:solidFill>
              </a:endParaRPr>
            </a:p>
          </p:txBody>
        </p:sp>
        <p:sp>
          <p:nvSpPr>
            <p:cNvPr id="421" name="Google Shape;421;p36"/>
            <p:cNvSpPr/>
            <p:nvPr/>
          </p:nvSpPr>
          <p:spPr>
            <a:xfrm>
              <a:off x="1234774" y="1525734"/>
              <a:ext cx="1851900" cy="1252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900"/>
                <a:t>The role of NGOs in the healthcare industry is on a rise due to failure of the public sector in providing affordable treatment to all, and hence form an essential part of any model looking to tackle health issue in the rural areas.</a:t>
              </a:r>
              <a:endParaRPr sz="900"/>
            </a:p>
          </p:txBody>
        </p:sp>
        <p:sp>
          <p:nvSpPr>
            <p:cNvPr id="422" name="Google Shape;422;p36"/>
            <p:cNvSpPr/>
            <p:nvPr/>
          </p:nvSpPr>
          <p:spPr>
            <a:xfrm>
              <a:off x="1105718"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0B7743"/>
                  </a:solidFill>
                </a:rPr>
                <a:t>2 Lakh</a:t>
              </a:r>
              <a:endParaRPr b="1" sz="4000">
                <a:solidFill>
                  <a:srgbClr val="0B7743"/>
                </a:solidFill>
              </a:endParaRPr>
            </a:p>
          </p:txBody>
        </p:sp>
        <p:sp>
          <p:nvSpPr>
            <p:cNvPr id="423" name="Google Shape;423;p36"/>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6"/>
            <p:cNvSpPr/>
            <p:nvPr/>
          </p:nvSpPr>
          <p:spPr>
            <a:xfrm>
              <a:off x="1178653" y="3115502"/>
              <a:ext cx="2030400" cy="1386300"/>
            </a:xfrm>
            <a:prstGeom prst="rect">
              <a:avLst/>
            </a:prstGeom>
            <a:noFill/>
            <a:ln>
              <a:noFill/>
            </a:ln>
          </p:spPr>
          <p:txBody>
            <a:bodyPr anchorCtr="0" anchor="t" bIns="91425" lIns="91425" spcFirstLastPara="1" rIns="91425" wrap="square" tIns="91425">
              <a:noAutofit/>
            </a:bodyPr>
            <a:lstStyle/>
            <a:p>
              <a:pPr indent="-285750" lvl="0" marL="457200" rtl="0" algn="just">
                <a:lnSpc>
                  <a:spcPct val="115000"/>
                </a:lnSpc>
                <a:spcBef>
                  <a:spcPts val="0"/>
                </a:spcBef>
                <a:spcAft>
                  <a:spcPts val="0"/>
                </a:spcAft>
                <a:buClr>
                  <a:srgbClr val="FFFFFF"/>
                </a:buClr>
                <a:buSzPts val="900"/>
                <a:buChar char="●"/>
              </a:pPr>
              <a:r>
                <a:rPr lang="en" sz="900">
                  <a:solidFill>
                    <a:srgbClr val="FFFFFF"/>
                  </a:solidFill>
                </a:rPr>
                <a:t>WHO targets to eradicate TB from the world by 2030</a:t>
              </a:r>
              <a:endParaRPr sz="900">
                <a:solidFill>
                  <a:srgbClr val="FFFFFF"/>
                </a:solidFill>
              </a:endParaRPr>
            </a:p>
            <a:p>
              <a:pPr indent="-285750" lvl="0" marL="457200" rtl="0" algn="just">
                <a:lnSpc>
                  <a:spcPct val="115000"/>
                </a:lnSpc>
                <a:spcBef>
                  <a:spcPts val="0"/>
                </a:spcBef>
                <a:spcAft>
                  <a:spcPts val="0"/>
                </a:spcAft>
                <a:buClr>
                  <a:srgbClr val="FFFFFF"/>
                </a:buClr>
                <a:buSzPts val="900"/>
                <a:buChar char="●"/>
              </a:pPr>
              <a:r>
                <a:rPr lang="en" sz="900">
                  <a:solidFill>
                    <a:schemeClr val="dk1"/>
                  </a:solidFill>
                </a:rPr>
                <a:t>Operation ASHA : One of many NGOs working to bring the digital revolution to rural healthcare</a:t>
              </a:r>
              <a:endParaRPr sz="900">
                <a:solidFill>
                  <a:srgbClr val="FFFFFF"/>
                </a:solidFill>
              </a:endParaRPr>
            </a:p>
          </p:txBody>
        </p:sp>
      </p:grpSp>
      <p:sp>
        <p:nvSpPr>
          <p:cNvPr id="425" name="Google Shape;425;p36"/>
          <p:cNvSpPr/>
          <p:nvPr/>
        </p:nvSpPr>
        <p:spPr>
          <a:xfrm>
            <a:off x="2219350" y="1267300"/>
            <a:ext cx="1047000" cy="6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B7743"/>
                </a:solidFill>
              </a:rPr>
              <a:t>Tier-1 </a:t>
            </a:r>
            <a:endParaRPr b="1">
              <a:solidFill>
                <a:srgbClr val="0B7743"/>
              </a:solidFill>
            </a:endParaRPr>
          </a:p>
          <a:p>
            <a:pPr indent="0" lvl="0" marL="0" rtl="0" algn="l">
              <a:spcBef>
                <a:spcPts val="0"/>
              </a:spcBef>
              <a:spcAft>
                <a:spcPts val="0"/>
              </a:spcAft>
              <a:buNone/>
            </a:pPr>
            <a:r>
              <a:rPr b="1" lang="en">
                <a:solidFill>
                  <a:srgbClr val="0B7743"/>
                </a:solidFill>
              </a:rPr>
              <a:t>Hospitals</a:t>
            </a:r>
            <a:endParaRPr>
              <a:solidFill>
                <a:srgbClr val="0B7743"/>
              </a:solidFill>
            </a:endParaRPr>
          </a:p>
        </p:txBody>
      </p:sp>
      <p:sp>
        <p:nvSpPr>
          <p:cNvPr id="426" name="Google Shape;426;p36"/>
          <p:cNvSpPr/>
          <p:nvPr/>
        </p:nvSpPr>
        <p:spPr>
          <a:xfrm>
            <a:off x="4781925" y="1267300"/>
            <a:ext cx="1644300" cy="6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B7743"/>
                </a:solidFill>
              </a:rPr>
              <a:t>Gov.</a:t>
            </a:r>
            <a:endParaRPr b="1">
              <a:solidFill>
                <a:srgbClr val="0B7743"/>
              </a:solidFill>
            </a:endParaRPr>
          </a:p>
          <a:p>
            <a:pPr indent="0" lvl="0" marL="0" rtl="0" algn="l">
              <a:spcBef>
                <a:spcPts val="0"/>
              </a:spcBef>
              <a:spcAft>
                <a:spcPts val="0"/>
              </a:spcAft>
              <a:buNone/>
            </a:pPr>
            <a:r>
              <a:rPr b="1" lang="en">
                <a:solidFill>
                  <a:srgbClr val="0B7743"/>
                </a:solidFill>
              </a:rPr>
              <a:t>Centers</a:t>
            </a:r>
            <a:endParaRPr>
              <a:solidFill>
                <a:srgbClr val="0B7743"/>
              </a:solidFill>
            </a:endParaRPr>
          </a:p>
        </p:txBody>
      </p:sp>
      <p:sp>
        <p:nvSpPr>
          <p:cNvPr id="427" name="Google Shape;427;p36"/>
          <p:cNvSpPr/>
          <p:nvPr/>
        </p:nvSpPr>
        <p:spPr>
          <a:xfrm>
            <a:off x="7472425" y="1267300"/>
            <a:ext cx="1644300" cy="6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B7743"/>
                </a:solidFill>
              </a:rPr>
              <a:t>NGOs in</a:t>
            </a:r>
            <a:endParaRPr b="1" sz="1000">
              <a:solidFill>
                <a:srgbClr val="0B7743"/>
              </a:solidFill>
            </a:endParaRPr>
          </a:p>
          <a:p>
            <a:pPr indent="0" lvl="0" marL="0" rtl="0" algn="l">
              <a:spcBef>
                <a:spcPts val="0"/>
              </a:spcBef>
              <a:spcAft>
                <a:spcPts val="0"/>
              </a:spcAft>
              <a:buNone/>
            </a:pPr>
            <a:r>
              <a:rPr b="1" lang="en" sz="1000">
                <a:solidFill>
                  <a:srgbClr val="0B7743"/>
                </a:solidFill>
              </a:rPr>
              <a:t>Healthcare</a:t>
            </a:r>
            <a:endParaRPr b="1" sz="1000">
              <a:solidFill>
                <a:srgbClr val="0B7743"/>
              </a:solidFill>
            </a:endParaRPr>
          </a:p>
          <a:p>
            <a:pPr indent="0" lvl="0" marL="0" rtl="0" algn="l">
              <a:spcBef>
                <a:spcPts val="0"/>
              </a:spcBef>
              <a:spcAft>
                <a:spcPts val="0"/>
              </a:spcAft>
              <a:buNone/>
            </a:pPr>
            <a:r>
              <a:rPr b="1" lang="en" sz="1000">
                <a:solidFill>
                  <a:srgbClr val="0B7743"/>
                </a:solidFill>
              </a:rPr>
              <a:t>Sector</a:t>
            </a:r>
            <a:endParaRPr b="1" sz="1000">
              <a:solidFill>
                <a:srgbClr val="0B7743"/>
              </a:solidFill>
            </a:endParaRPr>
          </a:p>
        </p:txBody>
      </p:sp>
      <p:sp>
        <p:nvSpPr>
          <p:cNvPr id="428" name="Google Shape;428;p36"/>
          <p:cNvSpPr txBox="1"/>
          <p:nvPr/>
        </p:nvSpPr>
        <p:spPr>
          <a:xfrm>
            <a:off x="394950" y="295225"/>
            <a:ext cx="8354100" cy="5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FFFFFF"/>
                </a:solidFill>
              </a:rPr>
              <a:t>Customer</a:t>
            </a:r>
            <a:endParaRPr b="1" sz="2800">
              <a:solidFill>
                <a:srgbClr val="FFFFFF"/>
              </a:solidFill>
            </a:endParaRPr>
          </a:p>
        </p:txBody>
      </p:sp>
      <p:sp>
        <p:nvSpPr>
          <p:cNvPr id="429" name="Google Shape;429;p36"/>
          <p:cNvSpPr/>
          <p:nvPr/>
        </p:nvSpPr>
        <p:spPr>
          <a:xfrm>
            <a:off x="3328575" y="995850"/>
            <a:ext cx="5053200" cy="3761400"/>
          </a:xfrm>
          <a:prstGeom prst="rect">
            <a:avLst/>
          </a:prstGeom>
          <a:solidFill>
            <a:srgbClr val="000000">
              <a:alpha val="37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grpSp>
        <p:nvGrpSpPr>
          <p:cNvPr id="434" name="Google Shape;434;p37"/>
          <p:cNvGrpSpPr/>
          <p:nvPr/>
        </p:nvGrpSpPr>
        <p:grpSpPr>
          <a:xfrm>
            <a:off x="764500" y="1020975"/>
            <a:ext cx="2501691" cy="3711155"/>
            <a:chOff x="1105728" y="283725"/>
            <a:chExt cx="2103322" cy="4076400"/>
          </a:xfrm>
        </p:grpSpPr>
        <p:sp>
          <p:nvSpPr>
            <p:cNvPr id="435" name="Google Shape;435;p37"/>
            <p:cNvSpPr/>
            <p:nvPr/>
          </p:nvSpPr>
          <p:spPr>
            <a:xfrm>
              <a:off x="1178650" y="283725"/>
              <a:ext cx="2030400" cy="40764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7"/>
            <p:cNvSpPr/>
            <p:nvPr/>
          </p:nvSpPr>
          <p:spPr>
            <a:xfrm>
              <a:off x="1118224" y="341749"/>
              <a:ext cx="2048100" cy="2490600"/>
            </a:xfrm>
            <a:prstGeom prst="rect">
              <a:avLst/>
            </a:prstGeom>
            <a:solidFill>
              <a:srgbClr val="FFFFFF"/>
            </a:solidFill>
            <a:ln cap="flat" cmpd="sng" w="19050">
              <a:solidFill>
                <a:srgbClr val="0B77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7"/>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B7743"/>
                  </a:solidFill>
                </a:rPr>
                <a:t>Private Hospitals</a:t>
              </a:r>
              <a:endParaRPr b="1">
                <a:solidFill>
                  <a:srgbClr val="0B7743"/>
                </a:solidFill>
              </a:endParaRPr>
            </a:p>
          </p:txBody>
        </p:sp>
        <p:sp>
          <p:nvSpPr>
            <p:cNvPr id="438" name="Google Shape;438;p37"/>
            <p:cNvSpPr/>
            <p:nvPr/>
          </p:nvSpPr>
          <p:spPr>
            <a:xfrm>
              <a:off x="1233923" y="1511827"/>
              <a:ext cx="1815000" cy="829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900"/>
                <a:t>Private hospitals cater to the health care needs of more than 70% of Indians in both urban and rural area, and hence remain a major stakeholder in this sector.</a:t>
              </a:r>
              <a:endParaRPr sz="900"/>
            </a:p>
          </p:txBody>
        </p:sp>
        <p:sp>
          <p:nvSpPr>
            <p:cNvPr id="439" name="Google Shape;439;p37"/>
            <p:cNvSpPr/>
            <p:nvPr/>
          </p:nvSpPr>
          <p:spPr>
            <a:xfrm>
              <a:off x="1105728" y="470593"/>
              <a:ext cx="13824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0B7743"/>
                  </a:solidFill>
                </a:rPr>
                <a:t>15.5K</a:t>
              </a:r>
              <a:endParaRPr sz="4000">
                <a:solidFill>
                  <a:srgbClr val="0B7743"/>
                </a:solidFill>
              </a:endParaRPr>
            </a:p>
          </p:txBody>
        </p:sp>
        <p:sp>
          <p:nvSpPr>
            <p:cNvPr id="440" name="Google Shape;440;p37"/>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7"/>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85750" lvl="0" marL="457200" rtl="0" algn="just">
                <a:lnSpc>
                  <a:spcPct val="115000"/>
                </a:lnSpc>
                <a:spcBef>
                  <a:spcPts val="0"/>
                </a:spcBef>
                <a:spcAft>
                  <a:spcPts val="0"/>
                </a:spcAft>
                <a:buClr>
                  <a:srgbClr val="FFFFFF"/>
                </a:buClr>
                <a:buSzPts val="900"/>
                <a:buChar char="●"/>
              </a:pPr>
              <a:r>
                <a:rPr lang="en" sz="900">
                  <a:solidFill>
                    <a:srgbClr val="FFFFFF"/>
                  </a:solidFill>
                </a:rPr>
                <a:t>Money minded approach</a:t>
              </a:r>
              <a:endParaRPr sz="900">
                <a:solidFill>
                  <a:srgbClr val="FFFFFF"/>
                </a:solidFill>
              </a:endParaRPr>
            </a:p>
            <a:p>
              <a:pPr indent="-285750" lvl="0" marL="457200" rtl="0" algn="just">
                <a:lnSpc>
                  <a:spcPct val="115000"/>
                </a:lnSpc>
                <a:spcBef>
                  <a:spcPts val="0"/>
                </a:spcBef>
                <a:spcAft>
                  <a:spcPts val="0"/>
                </a:spcAft>
                <a:buClr>
                  <a:srgbClr val="FFFFFF"/>
                </a:buClr>
                <a:buSzPts val="900"/>
                <a:buChar char="●"/>
              </a:pPr>
              <a:r>
                <a:rPr lang="en" sz="900">
                  <a:solidFill>
                    <a:srgbClr val="FFFFFF"/>
                  </a:solidFill>
                </a:rPr>
                <a:t>Willing to spend on new technologies like ours</a:t>
              </a:r>
              <a:endParaRPr sz="900">
                <a:solidFill>
                  <a:srgbClr val="FFFFFF"/>
                </a:solidFill>
              </a:endParaRPr>
            </a:p>
          </p:txBody>
        </p:sp>
      </p:grpSp>
      <p:grpSp>
        <p:nvGrpSpPr>
          <p:cNvPr id="442" name="Google Shape;442;p37"/>
          <p:cNvGrpSpPr/>
          <p:nvPr/>
        </p:nvGrpSpPr>
        <p:grpSpPr>
          <a:xfrm>
            <a:off x="3328581" y="1020975"/>
            <a:ext cx="2486829" cy="3711155"/>
            <a:chOff x="1118224" y="283725"/>
            <a:chExt cx="2090826" cy="4076400"/>
          </a:xfrm>
        </p:grpSpPr>
        <p:sp>
          <p:nvSpPr>
            <p:cNvPr id="443" name="Google Shape;443;p37"/>
            <p:cNvSpPr/>
            <p:nvPr/>
          </p:nvSpPr>
          <p:spPr>
            <a:xfrm>
              <a:off x="1178650" y="283725"/>
              <a:ext cx="2030400" cy="40764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7"/>
            <p:cNvSpPr/>
            <p:nvPr/>
          </p:nvSpPr>
          <p:spPr>
            <a:xfrm>
              <a:off x="1118224" y="341749"/>
              <a:ext cx="2048100" cy="2490600"/>
            </a:xfrm>
            <a:prstGeom prst="rect">
              <a:avLst/>
            </a:prstGeom>
            <a:solidFill>
              <a:srgbClr val="FFFFFF"/>
            </a:solidFill>
            <a:ln cap="flat" cmpd="sng" w="19050">
              <a:solidFill>
                <a:srgbClr val="0B77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7"/>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B7743"/>
                  </a:solidFill>
                </a:rPr>
                <a:t>Government Services</a:t>
              </a:r>
              <a:endParaRPr b="1">
                <a:solidFill>
                  <a:srgbClr val="0B7743"/>
                </a:solidFill>
              </a:endParaRPr>
            </a:p>
          </p:txBody>
        </p:sp>
        <p:sp>
          <p:nvSpPr>
            <p:cNvPr id="446" name="Google Shape;446;p37"/>
            <p:cNvSpPr/>
            <p:nvPr/>
          </p:nvSpPr>
          <p:spPr>
            <a:xfrm>
              <a:off x="1233923" y="1511827"/>
              <a:ext cx="1815000" cy="829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900"/>
                <a:t>While public sector is not the major player in the Indian healthcare system, government centres have a wider reach and cater to patients needs at more reasonable prices.</a:t>
              </a:r>
              <a:endParaRPr sz="900"/>
            </a:p>
          </p:txBody>
        </p:sp>
        <p:sp>
          <p:nvSpPr>
            <p:cNvPr id="447" name="Google Shape;447;p37"/>
            <p:cNvSpPr/>
            <p:nvPr/>
          </p:nvSpPr>
          <p:spPr>
            <a:xfrm>
              <a:off x="125798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0B7743"/>
                  </a:solidFill>
                </a:rPr>
                <a:t>430K</a:t>
              </a:r>
              <a:endParaRPr sz="4000">
                <a:solidFill>
                  <a:srgbClr val="0B7743"/>
                </a:solidFill>
              </a:endParaRPr>
            </a:p>
          </p:txBody>
        </p:sp>
        <p:sp>
          <p:nvSpPr>
            <p:cNvPr id="448" name="Google Shape;448;p37"/>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7"/>
            <p:cNvSpPr/>
            <p:nvPr/>
          </p:nvSpPr>
          <p:spPr>
            <a:xfrm>
              <a:off x="1118224" y="3115502"/>
              <a:ext cx="2030400" cy="1085400"/>
            </a:xfrm>
            <a:prstGeom prst="rect">
              <a:avLst/>
            </a:prstGeom>
            <a:noFill/>
            <a:ln>
              <a:noFill/>
            </a:ln>
          </p:spPr>
          <p:txBody>
            <a:bodyPr anchorCtr="0" anchor="t" bIns="91425" lIns="91425" spcFirstLastPara="1" rIns="91425" wrap="square" tIns="91425">
              <a:noAutofit/>
            </a:bodyPr>
            <a:lstStyle/>
            <a:p>
              <a:pPr indent="-285750" lvl="0" marL="457200" rtl="0" algn="just">
                <a:lnSpc>
                  <a:spcPct val="115000"/>
                </a:lnSpc>
                <a:spcBef>
                  <a:spcPts val="0"/>
                </a:spcBef>
                <a:spcAft>
                  <a:spcPts val="0"/>
                </a:spcAft>
                <a:buClr>
                  <a:srgbClr val="FFFFFF"/>
                </a:buClr>
                <a:buSzPts val="900"/>
                <a:buChar char="●"/>
              </a:pPr>
              <a:r>
                <a:rPr lang="en" sz="900">
                  <a:solidFill>
                    <a:srgbClr val="FFFFFF"/>
                  </a:solidFill>
                </a:rPr>
                <a:t>TB Free India Campaign : Aims to eradicate TB from India till 2025</a:t>
              </a:r>
              <a:endParaRPr sz="900">
                <a:solidFill>
                  <a:srgbClr val="FFFFFF"/>
                </a:solidFill>
              </a:endParaRPr>
            </a:p>
            <a:p>
              <a:pPr indent="-285750" lvl="0" marL="457200" rtl="0" algn="just">
                <a:lnSpc>
                  <a:spcPct val="115000"/>
                </a:lnSpc>
                <a:spcBef>
                  <a:spcPts val="0"/>
                </a:spcBef>
                <a:spcAft>
                  <a:spcPts val="0"/>
                </a:spcAft>
                <a:buClr>
                  <a:srgbClr val="FFFFFF"/>
                </a:buClr>
                <a:buSzPts val="900"/>
                <a:buChar char="●"/>
              </a:pPr>
              <a:r>
                <a:rPr lang="en" sz="900">
                  <a:solidFill>
                    <a:srgbClr val="FFFFFF"/>
                  </a:solidFill>
                </a:rPr>
                <a:t>Allocation of Rs. 12000 crore over the next three years to fight TB</a:t>
              </a:r>
              <a:endParaRPr sz="900">
                <a:solidFill>
                  <a:srgbClr val="FFFFFF"/>
                </a:solidFill>
              </a:endParaRPr>
            </a:p>
          </p:txBody>
        </p:sp>
      </p:grpSp>
      <p:grpSp>
        <p:nvGrpSpPr>
          <p:cNvPr id="450" name="Google Shape;450;p37"/>
          <p:cNvGrpSpPr/>
          <p:nvPr/>
        </p:nvGrpSpPr>
        <p:grpSpPr>
          <a:xfrm>
            <a:off x="5862926" y="1020975"/>
            <a:ext cx="2501707" cy="3840137"/>
            <a:chOff x="1105718" y="283725"/>
            <a:chExt cx="2103335" cy="4218077"/>
          </a:xfrm>
        </p:grpSpPr>
        <p:sp>
          <p:nvSpPr>
            <p:cNvPr id="451" name="Google Shape;451;p37"/>
            <p:cNvSpPr/>
            <p:nvPr/>
          </p:nvSpPr>
          <p:spPr>
            <a:xfrm>
              <a:off x="1178650" y="283725"/>
              <a:ext cx="2030400" cy="40764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7"/>
            <p:cNvSpPr/>
            <p:nvPr/>
          </p:nvSpPr>
          <p:spPr>
            <a:xfrm>
              <a:off x="1118224" y="341749"/>
              <a:ext cx="2048100" cy="2490600"/>
            </a:xfrm>
            <a:prstGeom prst="rect">
              <a:avLst/>
            </a:prstGeom>
            <a:solidFill>
              <a:srgbClr val="FFFFFF"/>
            </a:solidFill>
            <a:ln cap="flat" cmpd="sng" w="19050">
              <a:solidFill>
                <a:srgbClr val="0B77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7"/>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B7743"/>
                  </a:solidFill>
                </a:rPr>
                <a:t>NGOs</a:t>
              </a:r>
              <a:endParaRPr b="1">
                <a:solidFill>
                  <a:srgbClr val="0B7743"/>
                </a:solidFill>
              </a:endParaRPr>
            </a:p>
          </p:txBody>
        </p:sp>
        <p:sp>
          <p:nvSpPr>
            <p:cNvPr id="454" name="Google Shape;454;p37"/>
            <p:cNvSpPr/>
            <p:nvPr/>
          </p:nvSpPr>
          <p:spPr>
            <a:xfrm>
              <a:off x="1234774" y="1525734"/>
              <a:ext cx="1851900" cy="1252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900"/>
                <a:t>The role of NGOs in the healthcare industry is on a rise due to failure of the public sector in providing affordable treatment to all, and hence form an essential part of any model looking to tackle health issue in the rural areas.</a:t>
              </a:r>
              <a:endParaRPr sz="900"/>
            </a:p>
          </p:txBody>
        </p:sp>
        <p:sp>
          <p:nvSpPr>
            <p:cNvPr id="455" name="Google Shape;455;p37"/>
            <p:cNvSpPr/>
            <p:nvPr/>
          </p:nvSpPr>
          <p:spPr>
            <a:xfrm>
              <a:off x="1105718"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0B7743"/>
                  </a:solidFill>
                </a:rPr>
                <a:t>2 Lakh</a:t>
              </a:r>
              <a:endParaRPr b="1" sz="4000">
                <a:solidFill>
                  <a:srgbClr val="0B7743"/>
                </a:solidFill>
              </a:endParaRPr>
            </a:p>
          </p:txBody>
        </p:sp>
        <p:sp>
          <p:nvSpPr>
            <p:cNvPr id="456" name="Google Shape;456;p37"/>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p:nvPr/>
          </p:nvSpPr>
          <p:spPr>
            <a:xfrm>
              <a:off x="1178653" y="3115502"/>
              <a:ext cx="2030400" cy="1386300"/>
            </a:xfrm>
            <a:prstGeom prst="rect">
              <a:avLst/>
            </a:prstGeom>
            <a:noFill/>
            <a:ln>
              <a:noFill/>
            </a:ln>
          </p:spPr>
          <p:txBody>
            <a:bodyPr anchorCtr="0" anchor="t" bIns="91425" lIns="91425" spcFirstLastPara="1" rIns="91425" wrap="square" tIns="91425">
              <a:noAutofit/>
            </a:bodyPr>
            <a:lstStyle/>
            <a:p>
              <a:pPr indent="-285750" lvl="0" marL="457200" rtl="0" algn="just">
                <a:lnSpc>
                  <a:spcPct val="115000"/>
                </a:lnSpc>
                <a:spcBef>
                  <a:spcPts val="0"/>
                </a:spcBef>
                <a:spcAft>
                  <a:spcPts val="0"/>
                </a:spcAft>
                <a:buClr>
                  <a:srgbClr val="FFFFFF"/>
                </a:buClr>
                <a:buSzPts val="900"/>
                <a:buChar char="●"/>
              </a:pPr>
              <a:r>
                <a:rPr lang="en" sz="900">
                  <a:solidFill>
                    <a:srgbClr val="FFFFFF"/>
                  </a:solidFill>
                </a:rPr>
                <a:t>WHO targets to eradicate TB from the world by 2030</a:t>
              </a:r>
              <a:endParaRPr sz="900">
                <a:solidFill>
                  <a:srgbClr val="FFFFFF"/>
                </a:solidFill>
              </a:endParaRPr>
            </a:p>
            <a:p>
              <a:pPr indent="-285750" lvl="0" marL="457200" rtl="0" algn="just">
                <a:lnSpc>
                  <a:spcPct val="115000"/>
                </a:lnSpc>
                <a:spcBef>
                  <a:spcPts val="0"/>
                </a:spcBef>
                <a:spcAft>
                  <a:spcPts val="0"/>
                </a:spcAft>
                <a:buClr>
                  <a:srgbClr val="FFFFFF"/>
                </a:buClr>
                <a:buSzPts val="900"/>
                <a:buChar char="●"/>
              </a:pPr>
              <a:r>
                <a:rPr lang="en" sz="900">
                  <a:solidFill>
                    <a:schemeClr val="dk1"/>
                  </a:solidFill>
                </a:rPr>
                <a:t>Operation ASHA : One of many NGOs working to bring the digital revolution to rural healthcare</a:t>
              </a:r>
              <a:endParaRPr sz="900">
                <a:solidFill>
                  <a:srgbClr val="FFFFFF"/>
                </a:solidFill>
              </a:endParaRPr>
            </a:p>
          </p:txBody>
        </p:sp>
      </p:grpSp>
      <p:sp>
        <p:nvSpPr>
          <p:cNvPr id="458" name="Google Shape;458;p37"/>
          <p:cNvSpPr/>
          <p:nvPr/>
        </p:nvSpPr>
        <p:spPr>
          <a:xfrm>
            <a:off x="2219350" y="1267300"/>
            <a:ext cx="1047000" cy="6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B7743"/>
                </a:solidFill>
              </a:rPr>
              <a:t>Tier-1 </a:t>
            </a:r>
            <a:endParaRPr b="1">
              <a:solidFill>
                <a:srgbClr val="0B7743"/>
              </a:solidFill>
            </a:endParaRPr>
          </a:p>
          <a:p>
            <a:pPr indent="0" lvl="0" marL="0" rtl="0" algn="l">
              <a:spcBef>
                <a:spcPts val="0"/>
              </a:spcBef>
              <a:spcAft>
                <a:spcPts val="0"/>
              </a:spcAft>
              <a:buNone/>
            </a:pPr>
            <a:r>
              <a:rPr b="1" lang="en">
                <a:solidFill>
                  <a:srgbClr val="0B7743"/>
                </a:solidFill>
              </a:rPr>
              <a:t>Hospitals</a:t>
            </a:r>
            <a:endParaRPr>
              <a:solidFill>
                <a:srgbClr val="0B7743"/>
              </a:solidFill>
            </a:endParaRPr>
          </a:p>
        </p:txBody>
      </p:sp>
      <p:sp>
        <p:nvSpPr>
          <p:cNvPr id="459" name="Google Shape;459;p37"/>
          <p:cNvSpPr/>
          <p:nvPr/>
        </p:nvSpPr>
        <p:spPr>
          <a:xfrm>
            <a:off x="4781925" y="1267300"/>
            <a:ext cx="1644300" cy="6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B7743"/>
                </a:solidFill>
              </a:rPr>
              <a:t>Gov.</a:t>
            </a:r>
            <a:endParaRPr b="1">
              <a:solidFill>
                <a:srgbClr val="0B7743"/>
              </a:solidFill>
            </a:endParaRPr>
          </a:p>
          <a:p>
            <a:pPr indent="0" lvl="0" marL="0" rtl="0" algn="l">
              <a:spcBef>
                <a:spcPts val="0"/>
              </a:spcBef>
              <a:spcAft>
                <a:spcPts val="0"/>
              </a:spcAft>
              <a:buNone/>
            </a:pPr>
            <a:r>
              <a:rPr b="1" lang="en">
                <a:solidFill>
                  <a:srgbClr val="0B7743"/>
                </a:solidFill>
              </a:rPr>
              <a:t>Centers</a:t>
            </a:r>
            <a:endParaRPr>
              <a:solidFill>
                <a:srgbClr val="0B7743"/>
              </a:solidFill>
            </a:endParaRPr>
          </a:p>
        </p:txBody>
      </p:sp>
      <p:sp>
        <p:nvSpPr>
          <p:cNvPr id="460" name="Google Shape;460;p37"/>
          <p:cNvSpPr/>
          <p:nvPr/>
        </p:nvSpPr>
        <p:spPr>
          <a:xfrm>
            <a:off x="7472425" y="1267300"/>
            <a:ext cx="1644300" cy="6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B7743"/>
                </a:solidFill>
              </a:rPr>
              <a:t>NGOs in</a:t>
            </a:r>
            <a:endParaRPr b="1" sz="1000">
              <a:solidFill>
                <a:srgbClr val="0B7743"/>
              </a:solidFill>
            </a:endParaRPr>
          </a:p>
          <a:p>
            <a:pPr indent="0" lvl="0" marL="0" rtl="0" algn="l">
              <a:spcBef>
                <a:spcPts val="0"/>
              </a:spcBef>
              <a:spcAft>
                <a:spcPts val="0"/>
              </a:spcAft>
              <a:buNone/>
            </a:pPr>
            <a:r>
              <a:rPr b="1" lang="en" sz="1000">
                <a:solidFill>
                  <a:srgbClr val="0B7743"/>
                </a:solidFill>
              </a:rPr>
              <a:t>Healthcare</a:t>
            </a:r>
            <a:endParaRPr b="1" sz="1000">
              <a:solidFill>
                <a:srgbClr val="0B7743"/>
              </a:solidFill>
            </a:endParaRPr>
          </a:p>
          <a:p>
            <a:pPr indent="0" lvl="0" marL="0" rtl="0" algn="l">
              <a:spcBef>
                <a:spcPts val="0"/>
              </a:spcBef>
              <a:spcAft>
                <a:spcPts val="0"/>
              </a:spcAft>
              <a:buNone/>
            </a:pPr>
            <a:r>
              <a:rPr b="1" lang="en" sz="1000">
                <a:solidFill>
                  <a:srgbClr val="0B7743"/>
                </a:solidFill>
              </a:rPr>
              <a:t>Sector</a:t>
            </a:r>
            <a:endParaRPr b="1" sz="1000">
              <a:solidFill>
                <a:srgbClr val="0B7743"/>
              </a:solidFill>
            </a:endParaRPr>
          </a:p>
        </p:txBody>
      </p:sp>
      <p:sp>
        <p:nvSpPr>
          <p:cNvPr id="461" name="Google Shape;461;p37"/>
          <p:cNvSpPr txBox="1"/>
          <p:nvPr/>
        </p:nvSpPr>
        <p:spPr>
          <a:xfrm>
            <a:off x="394950" y="295225"/>
            <a:ext cx="8354100" cy="5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FFFFFF"/>
                </a:solidFill>
              </a:rPr>
              <a:t>Customer</a:t>
            </a:r>
            <a:endParaRPr b="1" sz="2800">
              <a:solidFill>
                <a:srgbClr val="FFFFFF"/>
              </a:solidFill>
            </a:endParaRPr>
          </a:p>
        </p:txBody>
      </p:sp>
      <p:sp>
        <p:nvSpPr>
          <p:cNvPr id="462" name="Google Shape;462;p37"/>
          <p:cNvSpPr/>
          <p:nvPr/>
        </p:nvSpPr>
        <p:spPr>
          <a:xfrm>
            <a:off x="5862925" y="995850"/>
            <a:ext cx="2501700" cy="3761400"/>
          </a:xfrm>
          <a:prstGeom prst="rect">
            <a:avLst/>
          </a:prstGeom>
          <a:solidFill>
            <a:srgbClr val="000000">
              <a:alpha val="37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7"/>
          <p:cNvSpPr/>
          <p:nvPr/>
        </p:nvSpPr>
        <p:spPr>
          <a:xfrm>
            <a:off x="779350" y="995850"/>
            <a:ext cx="2501700" cy="3761400"/>
          </a:xfrm>
          <a:prstGeom prst="rect">
            <a:avLst/>
          </a:prstGeom>
          <a:solidFill>
            <a:srgbClr val="000000">
              <a:alpha val="37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grpSp>
        <p:nvGrpSpPr>
          <p:cNvPr id="468" name="Google Shape;468;p38"/>
          <p:cNvGrpSpPr/>
          <p:nvPr/>
        </p:nvGrpSpPr>
        <p:grpSpPr>
          <a:xfrm>
            <a:off x="764500" y="1020975"/>
            <a:ext cx="2501691" cy="3711155"/>
            <a:chOff x="1105728" y="283725"/>
            <a:chExt cx="2103322" cy="4076400"/>
          </a:xfrm>
        </p:grpSpPr>
        <p:sp>
          <p:nvSpPr>
            <p:cNvPr id="469" name="Google Shape;469;p38"/>
            <p:cNvSpPr/>
            <p:nvPr/>
          </p:nvSpPr>
          <p:spPr>
            <a:xfrm>
              <a:off x="1178650" y="283725"/>
              <a:ext cx="2030400" cy="40764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8"/>
            <p:cNvSpPr/>
            <p:nvPr/>
          </p:nvSpPr>
          <p:spPr>
            <a:xfrm>
              <a:off x="1118224" y="341749"/>
              <a:ext cx="2048100" cy="2490600"/>
            </a:xfrm>
            <a:prstGeom prst="rect">
              <a:avLst/>
            </a:prstGeom>
            <a:solidFill>
              <a:srgbClr val="FFFFFF"/>
            </a:solidFill>
            <a:ln cap="flat" cmpd="sng" w="19050">
              <a:solidFill>
                <a:srgbClr val="0B77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8"/>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B7743"/>
                  </a:solidFill>
                </a:rPr>
                <a:t>Private Hospitals</a:t>
              </a:r>
              <a:endParaRPr b="1">
                <a:solidFill>
                  <a:srgbClr val="0B7743"/>
                </a:solidFill>
              </a:endParaRPr>
            </a:p>
          </p:txBody>
        </p:sp>
        <p:sp>
          <p:nvSpPr>
            <p:cNvPr id="472" name="Google Shape;472;p38"/>
            <p:cNvSpPr/>
            <p:nvPr/>
          </p:nvSpPr>
          <p:spPr>
            <a:xfrm>
              <a:off x="1233923" y="1511827"/>
              <a:ext cx="1815000" cy="829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900"/>
                <a:t>Private hospitals cater to the health care needs of more than 70% of Indians in both urban and rural area, and hence remain a major stakeholder in this sector.</a:t>
              </a:r>
              <a:endParaRPr sz="900"/>
            </a:p>
          </p:txBody>
        </p:sp>
        <p:sp>
          <p:nvSpPr>
            <p:cNvPr id="473" name="Google Shape;473;p38"/>
            <p:cNvSpPr/>
            <p:nvPr/>
          </p:nvSpPr>
          <p:spPr>
            <a:xfrm>
              <a:off x="1105728" y="470593"/>
              <a:ext cx="13824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0B7743"/>
                  </a:solidFill>
                </a:rPr>
                <a:t>15.5K</a:t>
              </a:r>
              <a:endParaRPr sz="4000">
                <a:solidFill>
                  <a:srgbClr val="0B7743"/>
                </a:solidFill>
              </a:endParaRPr>
            </a:p>
          </p:txBody>
        </p:sp>
        <p:sp>
          <p:nvSpPr>
            <p:cNvPr id="474" name="Google Shape;474;p38"/>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8"/>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85750" lvl="0" marL="457200" rtl="0" algn="just">
                <a:lnSpc>
                  <a:spcPct val="115000"/>
                </a:lnSpc>
                <a:spcBef>
                  <a:spcPts val="0"/>
                </a:spcBef>
                <a:spcAft>
                  <a:spcPts val="0"/>
                </a:spcAft>
                <a:buClr>
                  <a:srgbClr val="FFFFFF"/>
                </a:buClr>
                <a:buSzPts val="900"/>
                <a:buChar char="●"/>
              </a:pPr>
              <a:r>
                <a:rPr lang="en" sz="900">
                  <a:solidFill>
                    <a:srgbClr val="FFFFFF"/>
                  </a:solidFill>
                </a:rPr>
                <a:t>Money minded approach</a:t>
              </a:r>
              <a:endParaRPr sz="900">
                <a:solidFill>
                  <a:srgbClr val="FFFFFF"/>
                </a:solidFill>
              </a:endParaRPr>
            </a:p>
            <a:p>
              <a:pPr indent="-285750" lvl="0" marL="457200" rtl="0" algn="just">
                <a:lnSpc>
                  <a:spcPct val="115000"/>
                </a:lnSpc>
                <a:spcBef>
                  <a:spcPts val="0"/>
                </a:spcBef>
                <a:spcAft>
                  <a:spcPts val="0"/>
                </a:spcAft>
                <a:buClr>
                  <a:srgbClr val="FFFFFF"/>
                </a:buClr>
                <a:buSzPts val="900"/>
                <a:buChar char="●"/>
              </a:pPr>
              <a:r>
                <a:rPr lang="en" sz="900">
                  <a:solidFill>
                    <a:srgbClr val="FFFFFF"/>
                  </a:solidFill>
                </a:rPr>
                <a:t>Willing to spend on new technologies like ours</a:t>
              </a:r>
              <a:endParaRPr sz="900">
                <a:solidFill>
                  <a:srgbClr val="FFFFFF"/>
                </a:solidFill>
              </a:endParaRPr>
            </a:p>
          </p:txBody>
        </p:sp>
      </p:grpSp>
      <p:grpSp>
        <p:nvGrpSpPr>
          <p:cNvPr id="476" name="Google Shape;476;p38"/>
          <p:cNvGrpSpPr/>
          <p:nvPr/>
        </p:nvGrpSpPr>
        <p:grpSpPr>
          <a:xfrm>
            <a:off x="3328581" y="1020975"/>
            <a:ext cx="2486829" cy="3711155"/>
            <a:chOff x="1118224" y="283725"/>
            <a:chExt cx="2090826" cy="4076400"/>
          </a:xfrm>
        </p:grpSpPr>
        <p:sp>
          <p:nvSpPr>
            <p:cNvPr id="477" name="Google Shape;477;p38"/>
            <p:cNvSpPr/>
            <p:nvPr/>
          </p:nvSpPr>
          <p:spPr>
            <a:xfrm>
              <a:off x="1178650" y="283725"/>
              <a:ext cx="2030400" cy="40764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8"/>
            <p:cNvSpPr/>
            <p:nvPr/>
          </p:nvSpPr>
          <p:spPr>
            <a:xfrm>
              <a:off x="1118224" y="341749"/>
              <a:ext cx="2048100" cy="2490600"/>
            </a:xfrm>
            <a:prstGeom prst="rect">
              <a:avLst/>
            </a:prstGeom>
            <a:solidFill>
              <a:srgbClr val="FFFFFF"/>
            </a:solidFill>
            <a:ln cap="flat" cmpd="sng" w="19050">
              <a:solidFill>
                <a:srgbClr val="0B77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B7743"/>
                  </a:solidFill>
                </a:rPr>
                <a:t>Government Services</a:t>
              </a:r>
              <a:endParaRPr b="1">
                <a:solidFill>
                  <a:srgbClr val="0B7743"/>
                </a:solidFill>
              </a:endParaRPr>
            </a:p>
          </p:txBody>
        </p:sp>
        <p:sp>
          <p:nvSpPr>
            <p:cNvPr id="480" name="Google Shape;480;p38"/>
            <p:cNvSpPr/>
            <p:nvPr/>
          </p:nvSpPr>
          <p:spPr>
            <a:xfrm>
              <a:off x="1233923" y="1511827"/>
              <a:ext cx="1815000" cy="829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900"/>
                <a:t>While public sector is not the major player in the Indian healthcare system, government centres have a wider reach and cater to patients needs at more reasonable prices.</a:t>
              </a:r>
              <a:endParaRPr sz="900"/>
            </a:p>
          </p:txBody>
        </p:sp>
        <p:sp>
          <p:nvSpPr>
            <p:cNvPr id="481" name="Google Shape;481;p38"/>
            <p:cNvSpPr/>
            <p:nvPr/>
          </p:nvSpPr>
          <p:spPr>
            <a:xfrm>
              <a:off x="125798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0B7743"/>
                  </a:solidFill>
                </a:rPr>
                <a:t>430K</a:t>
              </a:r>
              <a:endParaRPr sz="4000">
                <a:solidFill>
                  <a:srgbClr val="0B7743"/>
                </a:solidFill>
              </a:endParaRPr>
            </a:p>
          </p:txBody>
        </p:sp>
        <p:sp>
          <p:nvSpPr>
            <p:cNvPr id="482" name="Google Shape;482;p38"/>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a:off x="1118224" y="3115502"/>
              <a:ext cx="2030400" cy="1085400"/>
            </a:xfrm>
            <a:prstGeom prst="rect">
              <a:avLst/>
            </a:prstGeom>
            <a:noFill/>
            <a:ln>
              <a:noFill/>
            </a:ln>
          </p:spPr>
          <p:txBody>
            <a:bodyPr anchorCtr="0" anchor="t" bIns="91425" lIns="91425" spcFirstLastPara="1" rIns="91425" wrap="square" tIns="91425">
              <a:noAutofit/>
            </a:bodyPr>
            <a:lstStyle/>
            <a:p>
              <a:pPr indent="-285750" lvl="0" marL="457200" rtl="0" algn="just">
                <a:lnSpc>
                  <a:spcPct val="115000"/>
                </a:lnSpc>
                <a:spcBef>
                  <a:spcPts val="0"/>
                </a:spcBef>
                <a:spcAft>
                  <a:spcPts val="0"/>
                </a:spcAft>
                <a:buClr>
                  <a:srgbClr val="FFFFFF"/>
                </a:buClr>
                <a:buSzPts val="900"/>
                <a:buChar char="●"/>
              </a:pPr>
              <a:r>
                <a:rPr lang="en" sz="900">
                  <a:solidFill>
                    <a:srgbClr val="FFFFFF"/>
                  </a:solidFill>
                </a:rPr>
                <a:t>TB Free India Campaign : Aims to eradicate TB from India till 2025</a:t>
              </a:r>
              <a:endParaRPr sz="900">
                <a:solidFill>
                  <a:srgbClr val="FFFFFF"/>
                </a:solidFill>
              </a:endParaRPr>
            </a:p>
            <a:p>
              <a:pPr indent="-285750" lvl="0" marL="457200" rtl="0" algn="just">
                <a:lnSpc>
                  <a:spcPct val="115000"/>
                </a:lnSpc>
                <a:spcBef>
                  <a:spcPts val="0"/>
                </a:spcBef>
                <a:spcAft>
                  <a:spcPts val="0"/>
                </a:spcAft>
                <a:buClr>
                  <a:srgbClr val="FFFFFF"/>
                </a:buClr>
                <a:buSzPts val="900"/>
                <a:buChar char="●"/>
              </a:pPr>
              <a:r>
                <a:rPr lang="en" sz="900">
                  <a:solidFill>
                    <a:srgbClr val="FFFFFF"/>
                  </a:solidFill>
                </a:rPr>
                <a:t>Allocation of Rs. 12000 crore over the next three years to fight TB</a:t>
              </a:r>
              <a:endParaRPr sz="900">
                <a:solidFill>
                  <a:srgbClr val="FFFFFF"/>
                </a:solidFill>
              </a:endParaRPr>
            </a:p>
          </p:txBody>
        </p:sp>
      </p:grpSp>
      <p:grpSp>
        <p:nvGrpSpPr>
          <p:cNvPr id="484" name="Google Shape;484;p38"/>
          <p:cNvGrpSpPr/>
          <p:nvPr/>
        </p:nvGrpSpPr>
        <p:grpSpPr>
          <a:xfrm>
            <a:off x="5862926" y="1020975"/>
            <a:ext cx="2501707" cy="3840137"/>
            <a:chOff x="1105718" y="283725"/>
            <a:chExt cx="2103335" cy="4218077"/>
          </a:xfrm>
        </p:grpSpPr>
        <p:sp>
          <p:nvSpPr>
            <p:cNvPr id="485" name="Google Shape;485;p38"/>
            <p:cNvSpPr/>
            <p:nvPr/>
          </p:nvSpPr>
          <p:spPr>
            <a:xfrm>
              <a:off x="1178650" y="283725"/>
              <a:ext cx="2030400" cy="40764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8"/>
            <p:cNvSpPr/>
            <p:nvPr/>
          </p:nvSpPr>
          <p:spPr>
            <a:xfrm>
              <a:off x="1118224" y="341749"/>
              <a:ext cx="2048100" cy="2490600"/>
            </a:xfrm>
            <a:prstGeom prst="rect">
              <a:avLst/>
            </a:prstGeom>
            <a:solidFill>
              <a:srgbClr val="FFFFFF"/>
            </a:solidFill>
            <a:ln cap="flat" cmpd="sng" w="19050">
              <a:solidFill>
                <a:srgbClr val="0B77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8"/>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B7743"/>
                  </a:solidFill>
                </a:rPr>
                <a:t>NGOs</a:t>
              </a:r>
              <a:endParaRPr b="1">
                <a:solidFill>
                  <a:srgbClr val="0B7743"/>
                </a:solidFill>
              </a:endParaRPr>
            </a:p>
          </p:txBody>
        </p:sp>
        <p:sp>
          <p:nvSpPr>
            <p:cNvPr id="488" name="Google Shape;488;p38"/>
            <p:cNvSpPr/>
            <p:nvPr/>
          </p:nvSpPr>
          <p:spPr>
            <a:xfrm>
              <a:off x="1234774" y="1525734"/>
              <a:ext cx="1851900" cy="1252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900"/>
                <a:t>The role of NGOs in the healthcare industry is on a rise due to failure of the public sector in providing affordable treatment to all, and hence form an essential part of any model looking to tackle health issue in the rural areas.</a:t>
              </a:r>
              <a:endParaRPr sz="900"/>
            </a:p>
          </p:txBody>
        </p:sp>
        <p:sp>
          <p:nvSpPr>
            <p:cNvPr id="489" name="Google Shape;489;p38"/>
            <p:cNvSpPr/>
            <p:nvPr/>
          </p:nvSpPr>
          <p:spPr>
            <a:xfrm>
              <a:off x="1105718"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0B7743"/>
                  </a:solidFill>
                </a:rPr>
                <a:t>2 Lakh</a:t>
              </a:r>
              <a:endParaRPr b="1" sz="4000">
                <a:solidFill>
                  <a:srgbClr val="0B7743"/>
                </a:solidFill>
              </a:endParaRPr>
            </a:p>
          </p:txBody>
        </p:sp>
        <p:sp>
          <p:nvSpPr>
            <p:cNvPr id="490" name="Google Shape;490;p38"/>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a:off x="1178653" y="3115502"/>
              <a:ext cx="2030400" cy="1386300"/>
            </a:xfrm>
            <a:prstGeom prst="rect">
              <a:avLst/>
            </a:prstGeom>
            <a:noFill/>
            <a:ln>
              <a:noFill/>
            </a:ln>
          </p:spPr>
          <p:txBody>
            <a:bodyPr anchorCtr="0" anchor="t" bIns="91425" lIns="91425" spcFirstLastPara="1" rIns="91425" wrap="square" tIns="91425">
              <a:noAutofit/>
            </a:bodyPr>
            <a:lstStyle/>
            <a:p>
              <a:pPr indent="-285750" lvl="0" marL="457200" rtl="0" algn="just">
                <a:lnSpc>
                  <a:spcPct val="115000"/>
                </a:lnSpc>
                <a:spcBef>
                  <a:spcPts val="0"/>
                </a:spcBef>
                <a:spcAft>
                  <a:spcPts val="0"/>
                </a:spcAft>
                <a:buClr>
                  <a:srgbClr val="FFFFFF"/>
                </a:buClr>
                <a:buSzPts val="900"/>
                <a:buChar char="●"/>
              </a:pPr>
              <a:r>
                <a:rPr lang="en" sz="900">
                  <a:solidFill>
                    <a:srgbClr val="FFFFFF"/>
                  </a:solidFill>
                </a:rPr>
                <a:t>WHO targets to eradicate TB from the world by 2030</a:t>
              </a:r>
              <a:endParaRPr sz="900">
                <a:solidFill>
                  <a:srgbClr val="FFFFFF"/>
                </a:solidFill>
              </a:endParaRPr>
            </a:p>
            <a:p>
              <a:pPr indent="-285750" lvl="0" marL="457200" rtl="0" algn="just">
                <a:lnSpc>
                  <a:spcPct val="115000"/>
                </a:lnSpc>
                <a:spcBef>
                  <a:spcPts val="0"/>
                </a:spcBef>
                <a:spcAft>
                  <a:spcPts val="0"/>
                </a:spcAft>
                <a:buClr>
                  <a:srgbClr val="FFFFFF"/>
                </a:buClr>
                <a:buSzPts val="900"/>
                <a:buChar char="●"/>
              </a:pPr>
              <a:r>
                <a:rPr lang="en" sz="900">
                  <a:solidFill>
                    <a:srgbClr val="FFFFFF"/>
                  </a:solidFill>
                </a:rPr>
                <a:t>Operation ASHA : One of many NGOs working to bring the digital revolution to rural healthcare</a:t>
              </a:r>
              <a:endParaRPr sz="900">
                <a:solidFill>
                  <a:srgbClr val="FFFFFF"/>
                </a:solidFill>
              </a:endParaRPr>
            </a:p>
          </p:txBody>
        </p:sp>
      </p:grpSp>
      <p:sp>
        <p:nvSpPr>
          <p:cNvPr id="492" name="Google Shape;492;p38"/>
          <p:cNvSpPr/>
          <p:nvPr/>
        </p:nvSpPr>
        <p:spPr>
          <a:xfrm>
            <a:off x="2219350" y="1267300"/>
            <a:ext cx="1047000" cy="6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B7743"/>
                </a:solidFill>
              </a:rPr>
              <a:t>Tier-1 </a:t>
            </a:r>
            <a:endParaRPr b="1">
              <a:solidFill>
                <a:srgbClr val="0B7743"/>
              </a:solidFill>
            </a:endParaRPr>
          </a:p>
          <a:p>
            <a:pPr indent="0" lvl="0" marL="0" rtl="0" algn="l">
              <a:spcBef>
                <a:spcPts val="0"/>
              </a:spcBef>
              <a:spcAft>
                <a:spcPts val="0"/>
              </a:spcAft>
              <a:buNone/>
            </a:pPr>
            <a:r>
              <a:rPr b="1" lang="en">
                <a:solidFill>
                  <a:srgbClr val="0B7743"/>
                </a:solidFill>
              </a:rPr>
              <a:t>Hospitals</a:t>
            </a:r>
            <a:endParaRPr>
              <a:solidFill>
                <a:srgbClr val="0B7743"/>
              </a:solidFill>
            </a:endParaRPr>
          </a:p>
        </p:txBody>
      </p:sp>
      <p:sp>
        <p:nvSpPr>
          <p:cNvPr id="493" name="Google Shape;493;p38"/>
          <p:cNvSpPr/>
          <p:nvPr/>
        </p:nvSpPr>
        <p:spPr>
          <a:xfrm>
            <a:off x="4781925" y="1267300"/>
            <a:ext cx="1644300" cy="6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B7743"/>
                </a:solidFill>
              </a:rPr>
              <a:t>Gov.</a:t>
            </a:r>
            <a:endParaRPr b="1">
              <a:solidFill>
                <a:srgbClr val="0B7743"/>
              </a:solidFill>
            </a:endParaRPr>
          </a:p>
          <a:p>
            <a:pPr indent="0" lvl="0" marL="0" rtl="0" algn="l">
              <a:spcBef>
                <a:spcPts val="0"/>
              </a:spcBef>
              <a:spcAft>
                <a:spcPts val="0"/>
              </a:spcAft>
              <a:buNone/>
            </a:pPr>
            <a:r>
              <a:rPr b="1" lang="en">
                <a:solidFill>
                  <a:srgbClr val="0B7743"/>
                </a:solidFill>
              </a:rPr>
              <a:t>Centers</a:t>
            </a:r>
            <a:endParaRPr>
              <a:solidFill>
                <a:srgbClr val="0B7743"/>
              </a:solidFill>
            </a:endParaRPr>
          </a:p>
        </p:txBody>
      </p:sp>
      <p:sp>
        <p:nvSpPr>
          <p:cNvPr id="494" name="Google Shape;494;p38"/>
          <p:cNvSpPr/>
          <p:nvPr/>
        </p:nvSpPr>
        <p:spPr>
          <a:xfrm>
            <a:off x="7472425" y="1267300"/>
            <a:ext cx="1644300" cy="614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000">
                <a:solidFill>
                  <a:srgbClr val="0B7743"/>
                </a:solidFill>
              </a:rPr>
              <a:t>NGOs in</a:t>
            </a:r>
            <a:endParaRPr b="1" sz="1000">
              <a:solidFill>
                <a:srgbClr val="0B7743"/>
              </a:solidFill>
            </a:endParaRPr>
          </a:p>
          <a:p>
            <a:pPr indent="0" lvl="0" marL="0" rtl="0" algn="just">
              <a:spcBef>
                <a:spcPts val="0"/>
              </a:spcBef>
              <a:spcAft>
                <a:spcPts val="0"/>
              </a:spcAft>
              <a:buNone/>
            </a:pPr>
            <a:r>
              <a:rPr b="1" lang="en" sz="1000">
                <a:solidFill>
                  <a:srgbClr val="0B7743"/>
                </a:solidFill>
              </a:rPr>
              <a:t>Healthcare</a:t>
            </a:r>
            <a:endParaRPr b="1" sz="1000">
              <a:solidFill>
                <a:srgbClr val="0B7743"/>
              </a:solidFill>
            </a:endParaRPr>
          </a:p>
          <a:p>
            <a:pPr indent="0" lvl="0" marL="0" rtl="0" algn="just">
              <a:spcBef>
                <a:spcPts val="0"/>
              </a:spcBef>
              <a:spcAft>
                <a:spcPts val="0"/>
              </a:spcAft>
              <a:buNone/>
            </a:pPr>
            <a:r>
              <a:rPr b="1" lang="en" sz="1000">
                <a:solidFill>
                  <a:srgbClr val="0B7743"/>
                </a:solidFill>
              </a:rPr>
              <a:t>Sector</a:t>
            </a:r>
            <a:endParaRPr b="1" sz="1000">
              <a:solidFill>
                <a:srgbClr val="0B7743"/>
              </a:solidFill>
            </a:endParaRPr>
          </a:p>
        </p:txBody>
      </p:sp>
      <p:sp>
        <p:nvSpPr>
          <p:cNvPr id="495" name="Google Shape;495;p38"/>
          <p:cNvSpPr txBox="1"/>
          <p:nvPr/>
        </p:nvSpPr>
        <p:spPr>
          <a:xfrm>
            <a:off x="394950" y="295225"/>
            <a:ext cx="8354100" cy="5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FFFFFF"/>
                </a:solidFill>
              </a:rPr>
              <a:t>Customer</a:t>
            </a:r>
            <a:endParaRPr b="1" sz="2800">
              <a:solidFill>
                <a:srgbClr val="FFFFFF"/>
              </a:solidFill>
            </a:endParaRPr>
          </a:p>
        </p:txBody>
      </p:sp>
      <p:sp>
        <p:nvSpPr>
          <p:cNvPr id="496" name="Google Shape;496;p38"/>
          <p:cNvSpPr/>
          <p:nvPr/>
        </p:nvSpPr>
        <p:spPr>
          <a:xfrm>
            <a:off x="764500" y="995850"/>
            <a:ext cx="5053200" cy="3761400"/>
          </a:xfrm>
          <a:prstGeom prst="rect">
            <a:avLst/>
          </a:prstGeom>
          <a:solidFill>
            <a:srgbClr val="000000">
              <a:alpha val="37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39"/>
          <p:cNvSpPr txBox="1"/>
          <p:nvPr/>
        </p:nvSpPr>
        <p:spPr>
          <a:xfrm>
            <a:off x="3005038" y="300175"/>
            <a:ext cx="3424200" cy="63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FFFFFF"/>
                </a:solidFill>
              </a:rPr>
              <a:t> Product</a:t>
            </a:r>
            <a:endParaRPr b="1" sz="2800">
              <a:solidFill>
                <a:srgbClr val="FFFFFF"/>
              </a:solidFill>
            </a:endParaRPr>
          </a:p>
        </p:txBody>
      </p:sp>
      <p:grpSp>
        <p:nvGrpSpPr>
          <p:cNvPr id="502" name="Google Shape;502;p39"/>
          <p:cNvGrpSpPr/>
          <p:nvPr/>
        </p:nvGrpSpPr>
        <p:grpSpPr>
          <a:xfrm>
            <a:off x="3048825" y="1196250"/>
            <a:ext cx="3175200" cy="3175200"/>
            <a:chOff x="2820225" y="891450"/>
            <a:chExt cx="3175200" cy="3175200"/>
          </a:xfrm>
        </p:grpSpPr>
        <p:sp>
          <p:nvSpPr>
            <p:cNvPr id="503" name="Google Shape;503;p39"/>
            <p:cNvSpPr/>
            <p:nvPr/>
          </p:nvSpPr>
          <p:spPr>
            <a:xfrm rot="10800000">
              <a:off x="2820225" y="891450"/>
              <a:ext cx="3175200" cy="3175200"/>
            </a:xfrm>
            <a:prstGeom prst="blockArc">
              <a:avLst>
                <a:gd fmla="val 5399801" name="adj1"/>
                <a:gd fmla="val 3012680" name="adj2"/>
                <a:gd fmla="val 6939" name="adj3"/>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p:nvPr/>
          </p:nvSpPr>
          <p:spPr>
            <a:xfrm rot="10800000">
              <a:off x="3175023" y="1179900"/>
              <a:ext cx="450600" cy="450600"/>
            </a:xfrm>
            <a:prstGeom prst="rtTriangl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39"/>
          <p:cNvGrpSpPr/>
          <p:nvPr/>
        </p:nvGrpSpPr>
        <p:grpSpPr>
          <a:xfrm>
            <a:off x="4003018" y="1004092"/>
            <a:ext cx="1428226" cy="992992"/>
            <a:chOff x="3798075" y="775532"/>
            <a:chExt cx="1332300" cy="992992"/>
          </a:xfrm>
        </p:grpSpPr>
        <p:sp>
          <p:nvSpPr>
            <p:cNvPr id="506" name="Google Shape;506;p39"/>
            <p:cNvSpPr/>
            <p:nvPr/>
          </p:nvSpPr>
          <p:spPr>
            <a:xfrm>
              <a:off x="3798075" y="1060524"/>
              <a:ext cx="1332300" cy="7080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Non-Invasive Method</a:t>
              </a:r>
              <a:endParaRPr sz="1200"/>
            </a:p>
          </p:txBody>
        </p:sp>
        <p:sp>
          <p:nvSpPr>
            <p:cNvPr id="507" name="Google Shape;507;p39"/>
            <p:cNvSpPr/>
            <p:nvPr/>
          </p:nvSpPr>
          <p:spPr>
            <a:xfrm>
              <a:off x="3798075" y="775532"/>
              <a:ext cx="1332300" cy="285000"/>
            </a:xfrm>
            <a:prstGeom prst="round1Rect">
              <a:avLst>
                <a:gd fmla="val 50000"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FFFFFF"/>
                </a:solidFill>
              </a:endParaRPr>
            </a:p>
          </p:txBody>
        </p:sp>
      </p:grpSp>
      <p:grpSp>
        <p:nvGrpSpPr>
          <p:cNvPr id="508" name="Google Shape;508;p39"/>
          <p:cNvGrpSpPr/>
          <p:nvPr/>
        </p:nvGrpSpPr>
        <p:grpSpPr>
          <a:xfrm>
            <a:off x="2453675" y="2231190"/>
            <a:ext cx="1332300" cy="1152310"/>
            <a:chOff x="2389575" y="2071477"/>
            <a:chExt cx="1332300" cy="1152310"/>
          </a:xfrm>
        </p:grpSpPr>
        <p:sp>
          <p:nvSpPr>
            <p:cNvPr id="509" name="Google Shape;509;p39"/>
            <p:cNvSpPr/>
            <p:nvPr/>
          </p:nvSpPr>
          <p:spPr>
            <a:xfrm>
              <a:off x="2389575" y="2356487"/>
              <a:ext cx="1332300" cy="867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rPr>
                <a:t>Caters to the needs of a large population segment</a:t>
              </a:r>
              <a:endParaRPr sz="800">
                <a:solidFill>
                  <a:srgbClr val="FFFFFF"/>
                </a:solidFill>
              </a:endParaRPr>
            </a:p>
          </p:txBody>
        </p:sp>
        <p:sp>
          <p:nvSpPr>
            <p:cNvPr id="510" name="Google Shape;510;p39"/>
            <p:cNvSpPr/>
            <p:nvPr/>
          </p:nvSpPr>
          <p:spPr>
            <a:xfrm>
              <a:off x="2389575" y="2071477"/>
              <a:ext cx="1332300" cy="285000"/>
            </a:xfrm>
            <a:prstGeom prst="round1Rect">
              <a:avLst>
                <a:gd fmla="val 50000"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FFFFFF"/>
                </a:solidFill>
              </a:endParaRPr>
            </a:p>
          </p:txBody>
        </p:sp>
      </p:grpSp>
      <p:grpSp>
        <p:nvGrpSpPr>
          <p:cNvPr id="511" name="Google Shape;511;p39"/>
          <p:cNvGrpSpPr/>
          <p:nvPr/>
        </p:nvGrpSpPr>
        <p:grpSpPr>
          <a:xfrm>
            <a:off x="4959675" y="3691515"/>
            <a:ext cx="1332300" cy="1199448"/>
            <a:chOff x="4731075" y="3367427"/>
            <a:chExt cx="1332300" cy="1199448"/>
          </a:xfrm>
        </p:grpSpPr>
        <p:sp>
          <p:nvSpPr>
            <p:cNvPr id="512" name="Google Shape;512;p39"/>
            <p:cNvSpPr/>
            <p:nvPr/>
          </p:nvSpPr>
          <p:spPr>
            <a:xfrm>
              <a:off x="4731075" y="3652175"/>
              <a:ext cx="1332300" cy="91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rPr>
                <a:t>Does not require trained professionals</a:t>
              </a:r>
              <a:endParaRPr sz="1200">
                <a:solidFill>
                  <a:schemeClr val="lt1"/>
                </a:solidFill>
              </a:endParaRPr>
            </a:p>
            <a:p>
              <a:pPr indent="0" lvl="0" marL="0" rtl="0" algn="l">
                <a:spcBef>
                  <a:spcPts val="0"/>
                </a:spcBef>
                <a:spcAft>
                  <a:spcPts val="0"/>
                </a:spcAft>
                <a:buNone/>
              </a:pPr>
              <a:r>
                <a:t/>
              </a:r>
              <a:endParaRPr sz="800">
                <a:solidFill>
                  <a:schemeClr val="dk1"/>
                </a:solidFill>
              </a:endParaRPr>
            </a:p>
            <a:p>
              <a:pPr indent="0" lvl="0" marL="0" rtl="0" algn="ctr">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a:solidFill>
                  <a:srgbClr val="FFFFFF"/>
                </a:solidFill>
              </a:endParaRPr>
            </a:p>
          </p:txBody>
        </p:sp>
        <p:sp>
          <p:nvSpPr>
            <p:cNvPr id="513" name="Google Shape;513;p39"/>
            <p:cNvSpPr/>
            <p:nvPr/>
          </p:nvSpPr>
          <p:spPr>
            <a:xfrm>
              <a:off x="4731075" y="3367427"/>
              <a:ext cx="1332300" cy="285000"/>
            </a:xfrm>
            <a:prstGeom prst="round1Rect">
              <a:avLst>
                <a:gd fmla="val 50000"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FFFFFF"/>
                </a:solidFill>
              </a:endParaRPr>
            </a:p>
          </p:txBody>
        </p:sp>
      </p:grpSp>
      <p:grpSp>
        <p:nvGrpSpPr>
          <p:cNvPr id="514" name="Google Shape;514;p39"/>
          <p:cNvGrpSpPr/>
          <p:nvPr/>
        </p:nvGrpSpPr>
        <p:grpSpPr>
          <a:xfrm>
            <a:off x="2886575" y="3672957"/>
            <a:ext cx="1332300" cy="1236580"/>
            <a:chOff x="2734175" y="3367177"/>
            <a:chExt cx="1332300" cy="1094706"/>
          </a:xfrm>
        </p:grpSpPr>
        <p:sp>
          <p:nvSpPr>
            <p:cNvPr id="515" name="Google Shape;515;p39"/>
            <p:cNvSpPr/>
            <p:nvPr/>
          </p:nvSpPr>
          <p:spPr>
            <a:xfrm>
              <a:off x="2734175" y="3652183"/>
              <a:ext cx="1332300" cy="809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rPr>
                <a:t>User-friendly app that can be deployed on low-end devices</a:t>
              </a:r>
              <a:endParaRPr sz="1200">
                <a:solidFill>
                  <a:schemeClr val="lt1"/>
                </a:solidFill>
              </a:endParaRPr>
            </a:p>
            <a:p>
              <a:pPr indent="0" lvl="0" marL="0" rtl="0" algn="ctr">
                <a:spcBef>
                  <a:spcPts val="0"/>
                </a:spcBef>
                <a:spcAft>
                  <a:spcPts val="0"/>
                </a:spcAft>
                <a:buNone/>
              </a:pPr>
              <a:r>
                <a:rPr lang="en" sz="800">
                  <a:solidFill>
                    <a:srgbClr val="FFFFFF"/>
                  </a:solidFill>
                </a:rPr>
                <a:t> </a:t>
              </a:r>
              <a:endParaRPr>
                <a:solidFill>
                  <a:srgbClr val="FFFFFF"/>
                </a:solidFill>
              </a:endParaRPr>
            </a:p>
          </p:txBody>
        </p:sp>
        <p:sp>
          <p:nvSpPr>
            <p:cNvPr id="516" name="Google Shape;516;p39"/>
            <p:cNvSpPr/>
            <p:nvPr/>
          </p:nvSpPr>
          <p:spPr>
            <a:xfrm>
              <a:off x="2734175" y="3367177"/>
              <a:ext cx="1332300" cy="285000"/>
            </a:xfrm>
            <a:prstGeom prst="round1Rect">
              <a:avLst>
                <a:gd fmla="val 50000"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FFFFFF"/>
                </a:solidFill>
              </a:endParaRPr>
            </a:p>
          </p:txBody>
        </p:sp>
      </p:grpSp>
      <p:grpSp>
        <p:nvGrpSpPr>
          <p:cNvPr id="517" name="Google Shape;517;p39"/>
          <p:cNvGrpSpPr/>
          <p:nvPr/>
        </p:nvGrpSpPr>
        <p:grpSpPr>
          <a:xfrm>
            <a:off x="5435175" y="2223877"/>
            <a:ext cx="1332300" cy="914700"/>
            <a:chOff x="5206575" y="2071477"/>
            <a:chExt cx="1332300" cy="914700"/>
          </a:xfrm>
        </p:grpSpPr>
        <p:sp>
          <p:nvSpPr>
            <p:cNvPr id="518" name="Google Shape;518;p39"/>
            <p:cNvSpPr/>
            <p:nvPr/>
          </p:nvSpPr>
          <p:spPr>
            <a:xfrm>
              <a:off x="5206575" y="2356477"/>
              <a:ext cx="1332300" cy="629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Cheap, fast and accurate</a:t>
              </a:r>
              <a:endParaRPr sz="1200"/>
            </a:p>
            <a:p>
              <a:pPr indent="0" lvl="0" marL="0" rtl="0" algn="l">
                <a:spcBef>
                  <a:spcPts val="0"/>
                </a:spcBef>
                <a:spcAft>
                  <a:spcPts val="0"/>
                </a:spcAft>
                <a:buNone/>
              </a:pPr>
              <a:r>
                <a:t/>
              </a:r>
              <a:endParaRPr sz="800">
                <a:solidFill>
                  <a:srgbClr val="FFFFFF"/>
                </a:solidFill>
              </a:endParaRPr>
            </a:p>
          </p:txBody>
        </p:sp>
        <p:sp>
          <p:nvSpPr>
            <p:cNvPr id="519" name="Google Shape;519;p39"/>
            <p:cNvSpPr/>
            <p:nvPr/>
          </p:nvSpPr>
          <p:spPr>
            <a:xfrm>
              <a:off x="5206575" y="2071477"/>
              <a:ext cx="1332300" cy="285000"/>
            </a:xfrm>
            <a:prstGeom prst="round1Rect">
              <a:avLst>
                <a:gd fmla="val 50000"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FFFFFF"/>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40"/>
          <p:cNvSpPr txBox="1"/>
          <p:nvPr>
            <p:ph type="title"/>
          </p:nvPr>
        </p:nvSpPr>
        <p:spPr>
          <a:xfrm>
            <a:off x="311700" y="330221"/>
            <a:ext cx="8520600" cy="59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800">
                <a:solidFill>
                  <a:srgbClr val="FFFFFF"/>
                </a:solidFill>
              </a:rPr>
              <a:t>Revenue &amp; Profitability Model</a:t>
            </a:r>
            <a:endParaRPr b="1" sz="2800">
              <a:solidFill>
                <a:srgbClr val="FFFFFF"/>
              </a:solidFill>
            </a:endParaRPr>
          </a:p>
        </p:txBody>
      </p:sp>
      <p:sp>
        <p:nvSpPr>
          <p:cNvPr id="525" name="Google Shape;525;p40"/>
          <p:cNvSpPr txBox="1"/>
          <p:nvPr/>
        </p:nvSpPr>
        <p:spPr>
          <a:xfrm>
            <a:off x="952500" y="802025"/>
            <a:ext cx="23037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Product Cost</a:t>
            </a:r>
            <a:endParaRPr sz="2000">
              <a:solidFill>
                <a:srgbClr val="FFFFFF"/>
              </a:solidFill>
            </a:endParaRPr>
          </a:p>
        </p:txBody>
      </p:sp>
      <p:graphicFrame>
        <p:nvGraphicFramePr>
          <p:cNvPr id="526" name="Google Shape;526;p40"/>
          <p:cNvGraphicFramePr/>
          <p:nvPr/>
        </p:nvGraphicFramePr>
        <p:xfrm>
          <a:off x="952500" y="1290625"/>
          <a:ext cx="3000000" cy="3000000"/>
        </p:xfrm>
        <a:graphic>
          <a:graphicData uri="http://schemas.openxmlformats.org/drawingml/2006/table">
            <a:tbl>
              <a:tblPr>
                <a:noFill/>
                <a:tableStyleId>{AB28EE6C-6DD9-4030-8019-61A5C8746F2F}</a:tableStyleId>
              </a:tblPr>
              <a:tblGrid>
                <a:gridCol w="1022150"/>
                <a:gridCol w="3803850"/>
                <a:gridCol w="2413000"/>
              </a:tblGrid>
              <a:tr h="381000">
                <a:tc>
                  <a:txBody>
                    <a:bodyPr/>
                    <a:lstStyle/>
                    <a:p>
                      <a:pPr indent="0" lvl="0" marL="0" rtl="0" algn="ctr">
                        <a:spcBef>
                          <a:spcPts val="0"/>
                        </a:spcBef>
                        <a:spcAft>
                          <a:spcPts val="0"/>
                        </a:spcAft>
                        <a:buNone/>
                      </a:pPr>
                      <a:r>
                        <a:rPr lang="en">
                          <a:solidFill>
                            <a:srgbClr val="FFFFFF"/>
                          </a:solidFill>
                        </a:rPr>
                        <a:t>S. No.</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Component</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Cost (INR)</a:t>
                      </a:r>
                      <a:endParaRPr>
                        <a:solidFill>
                          <a:srgbClr val="FFFFFF"/>
                        </a:solidFill>
                      </a:endParaRPr>
                    </a:p>
                  </a:txBody>
                  <a:tcPr marT="91425" marB="91425" marR="91425" marL="91425"/>
                </a:tc>
              </a:tr>
              <a:tr h="381000">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Stethoscope Chest Piece</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250</a:t>
                      </a:r>
                      <a:endParaRPr>
                        <a:solidFill>
                          <a:srgbClr val="FFFFFF"/>
                        </a:solidFill>
                      </a:endParaRPr>
                    </a:p>
                  </a:txBody>
                  <a:tcPr marT="91425" marB="91425" marR="91425" marL="91425"/>
                </a:tc>
              </a:tr>
              <a:tr h="381000">
                <a:tc>
                  <a:txBody>
                    <a:bodyPr/>
                    <a:lstStyle/>
                    <a:p>
                      <a:pPr indent="0" lvl="0" marL="0" rtl="0" algn="ctr">
                        <a:spcBef>
                          <a:spcPts val="0"/>
                        </a:spcBef>
                        <a:spcAft>
                          <a:spcPts val="0"/>
                        </a:spcAft>
                        <a:buNone/>
                      </a:pPr>
                      <a:r>
                        <a:rPr lang="en">
                          <a:solidFill>
                            <a:srgbClr val="FFFFFF"/>
                          </a:solidFill>
                        </a:rPr>
                        <a:t>2.</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Microphone</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250</a:t>
                      </a:r>
                      <a:endParaRPr>
                        <a:solidFill>
                          <a:srgbClr val="FFFFFF"/>
                        </a:solidFill>
                      </a:endParaRPr>
                    </a:p>
                  </a:txBody>
                  <a:tcPr marT="91425" marB="91425" marR="91425" marL="91425"/>
                </a:tc>
              </a:tr>
              <a:tr h="381000">
                <a:tc>
                  <a:txBody>
                    <a:bodyPr/>
                    <a:lstStyle/>
                    <a:p>
                      <a:pPr indent="0" lvl="0" marL="0" rtl="0" algn="ctr">
                        <a:spcBef>
                          <a:spcPts val="0"/>
                        </a:spcBef>
                        <a:spcAft>
                          <a:spcPts val="0"/>
                        </a:spcAft>
                        <a:buNone/>
                      </a:pPr>
                      <a:r>
                        <a:rPr lang="en">
                          <a:solidFill>
                            <a:srgbClr val="FFFFFF"/>
                          </a:solidFill>
                        </a:rPr>
                        <a:t>3.</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MPU 6050</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150</a:t>
                      </a:r>
                      <a:endParaRPr>
                        <a:solidFill>
                          <a:srgbClr val="FFFFFF"/>
                        </a:solidFill>
                      </a:endParaRPr>
                    </a:p>
                  </a:txBody>
                  <a:tcPr marT="91425" marB="91425" marR="91425" marL="91425"/>
                </a:tc>
              </a:tr>
              <a:tr h="381000">
                <a:tc>
                  <a:txBody>
                    <a:bodyPr/>
                    <a:lstStyle/>
                    <a:p>
                      <a:pPr indent="0" lvl="0" marL="0" rtl="0" algn="ctr">
                        <a:spcBef>
                          <a:spcPts val="0"/>
                        </a:spcBef>
                        <a:spcAft>
                          <a:spcPts val="0"/>
                        </a:spcAft>
                        <a:buNone/>
                      </a:pPr>
                      <a:r>
                        <a:rPr lang="en">
                          <a:solidFill>
                            <a:srgbClr val="FFFFFF"/>
                          </a:solidFill>
                        </a:rPr>
                        <a:t>4.</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Node MCU</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135</a:t>
                      </a:r>
                      <a:endParaRPr>
                        <a:solidFill>
                          <a:srgbClr val="FFFFFF"/>
                        </a:solidFill>
                      </a:endParaRPr>
                    </a:p>
                  </a:txBody>
                  <a:tcPr marT="91425" marB="91425" marR="91425" marL="91425"/>
                </a:tc>
              </a:tr>
              <a:tr h="381000">
                <a:tc>
                  <a:txBody>
                    <a:bodyPr/>
                    <a:lstStyle/>
                    <a:p>
                      <a:pPr indent="0" lvl="0" marL="0" rtl="0" algn="ctr">
                        <a:spcBef>
                          <a:spcPts val="0"/>
                        </a:spcBef>
                        <a:spcAft>
                          <a:spcPts val="0"/>
                        </a:spcAft>
                        <a:buNone/>
                      </a:pPr>
                      <a:r>
                        <a:rPr lang="en">
                          <a:solidFill>
                            <a:srgbClr val="FFFFFF"/>
                          </a:solidFill>
                        </a:rPr>
                        <a:t>5.</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Li-ion Battery</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130</a:t>
                      </a:r>
                      <a:endParaRPr>
                        <a:solidFill>
                          <a:srgbClr val="FFFFFF"/>
                        </a:solidFill>
                      </a:endParaRPr>
                    </a:p>
                  </a:txBody>
                  <a:tcPr marT="91425" marB="91425" marR="91425" marL="91425"/>
                </a:tc>
              </a:tr>
              <a:tr h="381000">
                <a:tc gridSpan="2">
                  <a:txBody>
                    <a:bodyPr/>
                    <a:lstStyle/>
                    <a:p>
                      <a:pPr indent="0" lvl="0" marL="0" rtl="0" algn="ctr">
                        <a:spcBef>
                          <a:spcPts val="0"/>
                        </a:spcBef>
                        <a:spcAft>
                          <a:spcPts val="0"/>
                        </a:spcAft>
                        <a:buNone/>
                      </a:pPr>
                      <a:r>
                        <a:rPr b="1" lang="en">
                          <a:solidFill>
                            <a:srgbClr val="FFFFFF"/>
                          </a:solidFill>
                        </a:rPr>
                        <a:t>Total</a:t>
                      </a:r>
                      <a:endParaRPr b="1">
                        <a:solidFill>
                          <a:srgbClr val="FFFFFF"/>
                        </a:solidFill>
                      </a:endParaRPr>
                    </a:p>
                  </a:txBody>
                  <a:tcPr marT="91425" marB="91425" marR="91425" marL="91425"/>
                </a:tc>
                <a:tc hMerge="1"/>
                <a:tc>
                  <a:txBody>
                    <a:bodyPr/>
                    <a:lstStyle/>
                    <a:p>
                      <a:pPr indent="0" lvl="0" marL="0" rtl="0" algn="ctr">
                        <a:spcBef>
                          <a:spcPts val="0"/>
                        </a:spcBef>
                        <a:spcAft>
                          <a:spcPts val="0"/>
                        </a:spcAft>
                        <a:buNone/>
                      </a:pPr>
                      <a:r>
                        <a:rPr b="1" lang="en">
                          <a:solidFill>
                            <a:srgbClr val="FFFFFF"/>
                          </a:solidFill>
                        </a:rPr>
                        <a:t>915</a:t>
                      </a:r>
                      <a:endParaRPr b="1">
                        <a:solidFill>
                          <a:srgbClr val="FFFFFF"/>
                        </a:solidFill>
                      </a:endParaRPr>
                    </a:p>
                  </a:txBody>
                  <a:tcPr marT="91425" marB="91425" marR="91425" marL="91425"/>
                </a:tc>
              </a:tr>
            </a:tbl>
          </a:graphicData>
        </a:graphic>
      </p:graphicFrame>
      <p:sp>
        <p:nvSpPr>
          <p:cNvPr id="527" name="Google Shape;527;p40"/>
          <p:cNvSpPr txBox="1"/>
          <p:nvPr/>
        </p:nvSpPr>
        <p:spPr>
          <a:xfrm>
            <a:off x="952500" y="4078625"/>
            <a:ext cx="7239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Overhead cost of production = INR 50</a:t>
            </a:r>
            <a:endParaRPr>
              <a:solidFill>
                <a:srgbClr val="FFFFFF"/>
              </a:solidFill>
            </a:endParaRPr>
          </a:p>
          <a:p>
            <a:pPr indent="0" lvl="0" marL="0" rtl="0" algn="l">
              <a:spcBef>
                <a:spcPts val="0"/>
              </a:spcBef>
              <a:spcAft>
                <a:spcPts val="0"/>
              </a:spcAft>
              <a:buNone/>
            </a:pPr>
            <a:r>
              <a:rPr lang="en">
                <a:solidFill>
                  <a:srgbClr val="FFFFFF"/>
                </a:solidFill>
              </a:rPr>
              <a:t>Selling Price of device = INR 1050</a:t>
            </a:r>
            <a:endParaRPr>
              <a:solidFill>
                <a:srgbClr val="FFFFFF"/>
              </a:solidFill>
            </a:endParaRPr>
          </a:p>
          <a:p>
            <a:pPr indent="0" lvl="0" marL="0" rtl="0" algn="l">
              <a:spcBef>
                <a:spcPts val="0"/>
              </a:spcBef>
              <a:spcAft>
                <a:spcPts val="0"/>
              </a:spcAft>
              <a:buNone/>
            </a:pPr>
            <a:r>
              <a:rPr lang="en">
                <a:solidFill>
                  <a:srgbClr val="FFFFFF"/>
                </a:solidFill>
              </a:rPr>
              <a:t>App subscription charges = INR 50 / month</a:t>
            </a:r>
            <a:endParaRPr>
              <a:solidFill>
                <a:srgbClr val="FFFFFF"/>
              </a:solidFill>
            </a:endParaRPr>
          </a:p>
        </p:txBody>
      </p:sp>
      <p:sp>
        <p:nvSpPr>
          <p:cNvPr id="528" name="Google Shape;528;p40"/>
          <p:cNvSpPr txBox="1"/>
          <p:nvPr/>
        </p:nvSpPr>
        <p:spPr>
          <a:xfrm>
            <a:off x="4759025" y="4195625"/>
            <a:ext cx="42924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rPr>
              <a:t>Fixed Profit = INR 85 per device</a:t>
            </a:r>
            <a:endParaRPr>
              <a:solidFill>
                <a:srgbClr val="FFFF00"/>
              </a:solidFill>
            </a:endParaRPr>
          </a:p>
          <a:p>
            <a:pPr indent="0" lvl="0" marL="0" rtl="0" algn="l">
              <a:spcBef>
                <a:spcPts val="0"/>
              </a:spcBef>
              <a:spcAft>
                <a:spcPts val="0"/>
              </a:spcAft>
              <a:buNone/>
            </a:pPr>
            <a:r>
              <a:rPr lang="en">
                <a:solidFill>
                  <a:srgbClr val="FFFF00"/>
                </a:solidFill>
              </a:rPr>
              <a:t>Time Variable Profit = INR 50 / device / month</a:t>
            </a:r>
            <a:endParaRPr>
              <a:solidFill>
                <a:srgbClr val="FFFF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41"/>
          <p:cNvSpPr txBox="1"/>
          <p:nvPr/>
        </p:nvSpPr>
        <p:spPr>
          <a:xfrm>
            <a:off x="0" y="317975"/>
            <a:ext cx="9144000" cy="6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chemeClr val="dk1"/>
                </a:solidFill>
              </a:rPr>
              <a:t>Revenue &amp; Profitability Model</a:t>
            </a:r>
            <a:endParaRPr b="1" sz="2800">
              <a:solidFill>
                <a:schemeClr val="dk1"/>
              </a:solidFill>
            </a:endParaRPr>
          </a:p>
          <a:p>
            <a:pPr indent="0" lvl="0" marL="0" rtl="0" algn="ctr">
              <a:spcBef>
                <a:spcPts val="0"/>
              </a:spcBef>
              <a:spcAft>
                <a:spcPts val="0"/>
              </a:spcAft>
              <a:buNone/>
            </a:pPr>
            <a:r>
              <a:t/>
            </a:r>
            <a:endParaRPr b="1" sz="2800">
              <a:solidFill>
                <a:schemeClr val="dk1"/>
              </a:solidFill>
            </a:endParaRPr>
          </a:p>
        </p:txBody>
      </p:sp>
      <p:sp>
        <p:nvSpPr>
          <p:cNvPr id="534" name="Google Shape;534;p41"/>
          <p:cNvSpPr txBox="1"/>
          <p:nvPr/>
        </p:nvSpPr>
        <p:spPr>
          <a:xfrm>
            <a:off x="183700" y="884175"/>
            <a:ext cx="87519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FFFFFF"/>
              </a:solidFill>
            </a:endParaRPr>
          </a:p>
        </p:txBody>
      </p:sp>
      <p:sp>
        <p:nvSpPr>
          <p:cNvPr id="535" name="Google Shape;535;p41"/>
          <p:cNvSpPr txBox="1"/>
          <p:nvPr/>
        </p:nvSpPr>
        <p:spPr>
          <a:xfrm>
            <a:off x="3218425" y="1749225"/>
            <a:ext cx="27255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Yearly Sales Target</a:t>
            </a:r>
            <a:endParaRPr b="1" sz="1200">
              <a:solidFill>
                <a:srgbClr val="FFFFFF"/>
              </a:solidFill>
            </a:endParaRPr>
          </a:p>
        </p:txBody>
      </p:sp>
      <p:sp>
        <p:nvSpPr>
          <p:cNvPr id="536" name="Google Shape;536;p41"/>
          <p:cNvSpPr txBox="1"/>
          <p:nvPr/>
        </p:nvSpPr>
        <p:spPr>
          <a:xfrm>
            <a:off x="3218425" y="1964325"/>
            <a:ext cx="5837100" cy="7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Units Sold = Market Share x Market Size = </a:t>
            </a:r>
            <a:r>
              <a:rPr lang="en" sz="1200">
                <a:solidFill>
                  <a:srgbClr val="FFFF00"/>
                </a:solidFill>
              </a:rPr>
              <a:t>19.5 thousand health centers</a:t>
            </a:r>
            <a:endParaRPr sz="1200">
              <a:solidFill>
                <a:srgbClr val="FFFF00"/>
              </a:solidFill>
            </a:endParaRPr>
          </a:p>
          <a:p>
            <a:pPr indent="0" lvl="0" marL="0" rtl="0" algn="l">
              <a:spcBef>
                <a:spcPts val="0"/>
              </a:spcBef>
              <a:spcAft>
                <a:spcPts val="0"/>
              </a:spcAft>
              <a:buNone/>
            </a:pPr>
            <a:r>
              <a:rPr lang="en" sz="1200">
                <a:solidFill>
                  <a:srgbClr val="FFFF00"/>
                </a:solidFill>
              </a:rPr>
              <a:t>						     1 per health centre</a:t>
            </a:r>
            <a:endParaRPr sz="1200">
              <a:solidFill>
                <a:srgbClr val="FFFF00"/>
              </a:solidFill>
            </a:endParaRPr>
          </a:p>
        </p:txBody>
      </p:sp>
      <p:sp>
        <p:nvSpPr>
          <p:cNvPr id="537" name="Google Shape;537;p41"/>
          <p:cNvSpPr txBox="1"/>
          <p:nvPr/>
        </p:nvSpPr>
        <p:spPr>
          <a:xfrm>
            <a:off x="3218425" y="2540850"/>
            <a:ext cx="18207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Yearly App Revenue</a:t>
            </a:r>
            <a:endParaRPr b="1" sz="1200">
              <a:solidFill>
                <a:srgbClr val="FFFFFF"/>
              </a:solidFill>
            </a:endParaRPr>
          </a:p>
        </p:txBody>
      </p:sp>
      <p:sp>
        <p:nvSpPr>
          <p:cNvPr id="538" name="Google Shape;538;p41"/>
          <p:cNvSpPr txBox="1"/>
          <p:nvPr/>
        </p:nvSpPr>
        <p:spPr>
          <a:xfrm>
            <a:off x="3218425" y="2857613"/>
            <a:ext cx="3812700" cy="6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FFFF00"/>
              </a:solidFill>
            </a:endParaRPr>
          </a:p>
        </p:txBody>
      </p:sp>
      <p:sp>
        <p:nvSpPr>
          <p:cNvPr id="539" name="Google Shape;539;p41"/>
          <p:cNvSpPr txBox="1"/>
          <p:nvPr/>
        </p:nvSpPr>
        <p:spPr>
          <a:xfrm>
            <a:off x="793300" y="3855975"/>
            <a:ext cx="16695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Estimated Revenue</a:t>
            </a:r>
            <a:endParaRPr b="1" sz="1200">
              <a:solidFill>
                <a:srgbClr val="FFFFFF"/>
              </a:solidFill>
            </a:endParaRPr>
          </a:p>
        </p:txBody>
      </p:sp>
      <p:sp>
        <p:nvSpPr>
          <p:cNvPr id="540" name="Google Shape;540;p41"/>
          <p:cNvSpPr txBox="1"/>
          <p:nvPr/>
        </p:nvSpPr>
        <p:spPr>
          <a:xfrm>
            <a:off x="793300" y="4121325"/>
            <a:ext cx="7684800" cy="8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Revenue from sales = Selling Price of device x Numbers of units sold yearly + App Subscription Revenue</a:t>
            </a:r>
            <a:endParaRPr sz="1200">
              <a:solidFill>
                <a:srgbClr val="FFFFFF"/>
              </a:solidFill>
            </a:endParaRPr>
          </a:p>
          <a:p>
            <a:pPr indent="0" lvl="0" marL="0" rtl="0" algn="l">
              <a:spcBef>
                <a:spcPts val="0"/>
              </a:spcBef>
              <a:spcAft>
                <a:spcPts val="0"/>
              </a:spcAft>
              <a:buNone/>
            </a:pPr>
            <a:r>
              <a:rPr lang="en" sz="1200">
                <a:solidFill>
                  <a:srgbClr val="FFFFFF"/>
                </a:solidFill>
              </a:rPr>
              <a:t>			 = INR 1,000 x (19,500) + (3.8 Million)</a:t>
            </a:r>
            <a:endParaRPr sz="1200">
              <a:solidFill>
                <a:srgbClr val="FFFFFF"/>
              </a:solidFill>
            </a:endParaRPr>
          </a:p>
          <a:p>
            <a:pPr indent="0" lvl="0" marL="0" rtl="0" algn="l">
              <a:spcBef>
                <a:spcPts val="0"/>
              </a:spcBef>
              <a:spcAft>
                <a:spcPts val="0"/>
              </a:spcAft>
              <a:buNone/>
            </a:pPr>
            <a:r>
              <a:rPr lang="en">
                <a:solidFill>
                  <a:srgbClr val="FFFFFF"/>
                </a:solidFill>
              </a:rPr>
              <a:t>			 </a:t>
            </a:r>
            <a:r>
              <a:rPr lang="en" sz="1200">
                <a:solidFill>
                  <a:srgbClr val="FFFFFF"/>
                </a:solidFill>
              </a:rPr>
              <a:t>=</a:t>
            </a:r>
            <a:r>
              <a:rPr lang="en">
                <a:solidFill>
                  <a:srgbClr val="FFFFFF"/>
                </a:solidFill>
              </a:rPr>
              <a:t> </a:t>
            </a:r>
            <a:r>
              <a:rPr lang="en">
                <a:solidFill>
                  <a:srgbClr val="FFFF00"/>
                </a:solidFill>
              </a:rPr>
              <a:t>INR 24.2</a:t>
            </a:r>
            <a:r>
              <a:rPr lang="en">
                <a:solidFill>
                  <a:srgbClr val="FFFF00"/>
                </a:solidFill>
              </a:rPr>
              <a:t> Million</a:t>
            </a:r>
            <a:r>
              <a:rPr lang="en">
                <a:solidFill>
                  <a:srgbClr val="FFFF00"/>
                </a:solidFill>
              </a:rPr>
              <a:t> per Annum</a:t>
            </a:r>
            <a:endParaRPr>
              <a:solidFill>
                <a:srgbClr val="FFFF00"/>
              </a:solidFill>
            </a:endParaRPr>
          </a:p>
        </p:txBody>
      </p:sp>
      <p:sp>
        <p:nvSpPr>
          <p:cNvPr id="541" name="Google Shape;541;p41"/>
          <p:cNvSpPr/>
          <p:nvPr/>
        </p:nvSpPr>
        <p:spPr>
          <a:xfrm>
            <a:off x="348775" y="1559550"/>
            <a:ext cx="1983300" cy="1900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p:nvPr/>
        </p:nvSpPr>
        <p:spPr>
          <a:xfrm>
            <a:off x="492773" y="1690283"/>
            <a:ext cx="1695600" cy="1570500"/>
          </a:xfrm>
          <a:prstGeom prst="pie">
            <a:avLst>
              <a:gd fmla="val 16226349" name="adj1"/>
              <a:gd fmla="val 1282537"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1"/>
          <p:cNvSpPr txBox="1"/>
          <p:nvPr/>
        </p:nvSpPr>
        <p:spPr>
          <a:xfrm>
            <a:off x="793975" y="1063400"/>
            <a:ext cx="15381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Market Share</a:t>
            </a:r>
            <a:endParaRPr b="1" sz="1200">
              <a:solidFill>
                <a:srgbClr val="FFFFFF"/>
              </a:solidFill>
            </a:endParaRPr>
          </a:p>
        </p:txBody>
      </p:sp>
      <p:sp>
        <p:nvSpPr>
          <p:cNvPr id="544" name="Google Shape;544;p41"/>
          <p:cNvSpPr txBox="1"/>
          <p:nvPr/>
        </p:nvSpPr>
        <p:spPr>
          <a:xfrm>
            <a:off x="1519125" y="2083650"/>
            <a:ext cx="6429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30%</a:t>
            </a:r>
            <a:endParaRPr/>
          </a:p>
        </p:txBody>
      </p:sp>
      <p:sp>
        <p:nvSpPr>
          <p:cNvPr id="545" name="Google Shape;545;p41"/>
          <p:cNvSpPr txBox="1"/>
          <p:nvPr/>
        </p:nvSpPr>
        <p:spPr>
          <a:xfrm>
            <a:off x="3218425" y="1063425"/>
            <a:ext cx="27255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Market Size</a:t>
            </a:r>
            <a:endParaRPr b="1" sz="1200">
              <a:solidFill>
                <a:srgbClr val="FFFFFF"/>
              </a:solidFill>
            </a:endParaRPr>
          </a:p>
          <a:p>
            <a:pPr indent="0" lvl="0" marL="0" rtl="0" algn="l">
              <a:spcBef>
                <a:spcPts val="0"/>
              </a:spcBef>
              <a:spcAft>
                <a:spcPts val="0"/>
              </a:spcAft>
              <a:buNone/>
            </a:pPr>
            <a:r>
              <a:t/>
            </a:r>
            <a:endParaRPr b="1" sz="1200">
              <a:solidFill>
                <a:srgbClr val="FFFFFF"/>
              </a:solidFill>
            </a:endParaRPr>
          </a:p>
        </p:txBody>
      </p:sp>
      <p:sp>
        <p:nvSpPr>
          <p:cNvPr id="546" name="Google Shape;546;p41"/>
          <p:cNvSpPr txBox="1"/>
          <p:nvPr/>
        </p:nvSpPr>
        <p:spPr>
          <a:xfrm>
            <a:off x="3218425" y="1278525"/>
            <a:ext cx="5837100" cy="7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Market Size </a:t>
            </a:r>
            <a:r>
              <a:rPr lang="en" sz="1200">
                <a:solidFill>
                  <a:srgbClr val="FFFFFF"/>
                </a:solidFill>
              </a:rPr>
              <a:t>= </a:t>
            </a:r>
            <a:r>
              <a:rPr lang="en" sz="1200">
                <a:solidFill>
                  <a:srgbClr val="FFFF00"/>
                </a:solidFill>
              </a:rPr>
              <a:t>6.5 lakh health centres</a:t>
            </a:r>
            <a:endParaRPr sz="1200">
              <a:solidFill>
                <a:srgbClr val="FFFF00"/>
              </a:solidFill>
            </a:endParaRPr>
          </a:p>
        </p:txBody>
      </p:sp>
      <p:sp>
        <p:nvSpPr>
          <p:cNvPr id="547" name="Google Shape;547;p41"/>
          <p:cNvSpPr txBox="1"/>
          <p:nvPr/>
        </p:nvSpPr>
        <p:spPr>
          <a:xfrm>
            <a:off x="3218425" y="2802525"/>
            <a:ext cx="5837100" cy="7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App Revenue = </a:t>
            </a:r>
            <a:r>
              <a:rPr lang="en" sz="1200">
                <a:solidFill>
                  <a:srgbClr val="FFFF00"/>
                </a:solidFill>
              </a:rPr>
              <a:t>INR 3.8 Million per Annum</a:t>
            </a:r>
            <a:endParaRPr sz="1200">
              <a:solidFill>
                <a:srgbClr val="FFFF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5"/>
          <p:cNvSpPr/>
          <p:nvPr/>
        </p:nvSpPr>
        <p:spPr>
          <a:xfrm>
            <a:off x="873849" y="1576450"/>
            <a:ext cx="2745986" cy="1990610"/>
          </a:xfrm>
          <a:custGeom>
            <a:rect b="b" l="l" r="r" t="t"/>
            <a:pathLst>
              <a:path extrusionOk="0" h="14718" w="19325">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 name="Google Shape;84;p15"/>
          <p:cNvSpPr txBox="1"/>
          <p:nvPr>
            <p:ph idx="2" type="body"/>
          </p:nvPr>
        </p:nvSpPr>
        <p:spPr>
          <a:xfrm>
            <a:off x="5210750" y="864850"/>
            <a:ext cx="34989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4200"/>
              <a:t>The Problem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42"/>
          <p:cNvSpPr txBox="1"/>
          <p:nvPr/>
        </p:nvSpPr>
        <p:spPr>
          <a:xfrm>
            <a:off x="394950" y="371425"/>
            <a:ext cx="8354100" cy="5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FFFFFF"/>
                </a:solidFill>
              </a:rPr>
              <a:t>Competitive Edge</a:t>
            </a:r>
            <a:endParaRPr b="1" sz="2800">
              <a:solidFill>
                <a:srgbClr val="FFFFFF"/>
              </a:solidFill>
            </a:endParaRPr>
          </a:p>
        </p:txBody>
      </p:sp>
      <p:pic>
        <p:nvPicPr>
          <p:cNvPr id="553" name="Google Shape;553;p42"/>
          <p:cNvPicPr preferRelativeResize="0"/>
          <p:nvPr/>
        </p:nvPicPr>
        <p:blipFill>
          <a:blip r:embed="rId3">
            <a:alphaModFix/>
          </a:blip>
          <a:stretch>
            <a:fillRect/>
          </a:stretch>
        </p:blipFill>
        <p:spPr>
          <a:xfrm>
            <a:off x="933775" y="1477900"/>
            <a:ext cx="3456800" cy="2246925"/>
          </a:xfrm>
          <a:prstGeom prst="rect">
            <a:avLst/>
          </a:prstGeom>
          <a:noFill/>
          <a:ln>
            <a:noFill/>
          </a:ln>
        </p:spPr>
      </p:pic>
      <p:sp>
        <p:nvSpPr>
          <p:cNvPr id="554" name="Google Shape;554;p42"/>
          <p:cNvSpPr txBox="1"/>
          <p:nvPr/>
        </p:nvSpPr>
        <p:spPr>
          <a:xfrm>
            <a:off x="956075" y="3850625"/>
            <a:ext cx="3396300" cy="10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Large amount of data collection done</a:t>
            </a:r>
            <a:endParaRPr>
              <a:solidFill>
                <a:srgbClr val="FFFFFF"/>
              </a:solidFill>
            </a:endParaRPr>
          </a:p>
        </p:txBody>
      </p:sp>
      <p:pic>
        <p:nvPicPr>
          <p:cNvPr id="555" name="Google Shape;555;p42"/>
          <p:cNvPicPr preferRelativeResize="0"/>
          <p:nvPr/>
        </p:nvPicPr>
        <p:blipFill rotWithShape="1">
          <a:blip r:embed="rId4">
            <a:alphaModFix/>
          </a:blip>
          <a:srcRect b="7295" l="0" r="0" t="0"/>
          <a:stretch/>
        </p:blipFill>
        <p:spPr>
          <a:xfrm>
            <a:off x="5732375" y="1477900"/>
            <a:ext cx="2244202" cy="2246924"/>
          </a:xfrm>
          <a:prstGeom prst="rect">
            <a:avLst/>
          </a:prstGeom>
          <a:noFill/>
          <a:ln>
            <a:noFill/>
          </a:ln>
        </p:spPr>
      </p:pic>
      <p:sp>
        <p:nvSpPr>
          <p:cNvPr id="556" name="Google Shape;556;p42"/>
          <p:cNvSpPr txBox="1"/>
          <p:nvPr/>
        </p:nvSpPr>
        <p:spPr>
          <a:xfrm>
            <a:off x="5161775" y="3850625"/>
            <a:ext cx="3396300" cy="10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Collaborative feedback from doctors</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43"/>
          <p:cNvSpPr txBox="1"/>
          <p:nvPr>
            <p:ph type="title"/>
          </p:nvPr>
        </p:nvSpPr>
        <p:spPr>
          <a:xfrm>
            <a:off x="4836800" y="2395625"/>
            <a:ext cx="4045200" cy="71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Social Impact</a:t>
            </a:r>
            <a:endParaRPr b="1"/>
          </a:p>
        </p:txBody>
      </p:sp>
      <p:grpSp>
        <p:nvGrpSpPr>
          <p:cNvPr id="562" name="Google Shape;562;p43"/>
          <p:cNvGrpSpPr/>
          <p:nvPr/>
        </p:nvGrpSpPr>
        <p:grpSpPr>
          <a:xfrm>
            <a:off x="905394" y="1430122"/>
            <a:ext cx="2689850" cy="2647415"/>
            <a:chOff x="-4475825" y="3612425"/>
            <a:chExt cx="293825" cy="291450"/>
          </a:xfrm>
        </p:grpSpPr>
        <p:sp>
          <p:nvSpPr>
            <p:cNvPr id="563" name="Google Shape;563;p4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44"/>
          <p:cNvSpPr txBox="1"/>
          <p:nvPr/>
        </p:nvSpPr>
        <p:spPr>
          <a:xfrm>
            <a:off x="516600" y="725550"/>
            <a:ext cx="8110800" cy="4221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Char char="●"/>
            </a:pPr>
            <a:r>
              <a:rPr lang="en" sz="2000">
                <a:solidFill>
                  <a:srgbClr val="FFFFFF"/>
                </a:solidFill>
              </a:rPr>
              <a:t>Would drastically </a:t>
            </a:r>
            <a:r>
              <a:rPr lang="en" sz="2000">
                <a:solidFill>
                  <a:srgbClr val="FFFF00"/>
                </a:solidFill>
              </a:rPr>
              <a:t>reduce</a:t>
            </a:r>
            <a:r>
              <a:rPr lang="en" sz="2000">
                <a:solidFill>
                  <a:srgbClr val="FFFFFF"/>
                </a:solidFill>
              </a:rPr>
              <a:t> number of </a:t>
            </a:r>
            <a:r>
              <a:rPr lang="en" sz="2000">
                <a:solidFill>
                  <a:srgbClr val="FFFF00"/>
                </a:solidFill>
              </a:rPr>
              <a:t>undiagnosed cases</a:t>
            </a:r>
            <a:r>
              <a:rPr lang="en" sz="2000">
                <a:solidFill>
                  <a:srgbClr val="FFFFFF"/>
                </a:solidFill>
              </a:rPr>
              <a:t> in rural areas.</a:t>
            </a:r>
            <a:endParaRPr sz="2000">
              <a:solidFill>
                <a:srgbClr val="FFFFFF"/>
              </a:solidFill>
            </a:endParaRPr>
          </a:p>
          <a:p>
            <a:pPr indent="0" lvl="0" marL="457200" rtl="0" algn="l">
              <a:spcBef>
                <a:spcPts val="0"/>
              </a:spcBef>
              <a:spcAft>
                <a:spcPts val="0"/>
              </a:spcAft>
              <a:buNone/>
            </a:pPr>
            <a:r>
              <a:t/>
            </a:r>
            <a:endParaRPr sz="2000">
              <a:solidFill>
                <a:srgbClr val="FFFFFF"/>
              </a:solidFill>
            </a:endParaRPr>
          </a:p>
          <a:p>
            <a:pPr indent="0" lvl="0" marL="457200" rtl="0" algn="l">
              <a:spcBef>
                <a:spcPts val="0"/>
              </a:spcBef>
              <a:spcAft>
                <a:spcPts val="0"/>
              </a:spcAft>
              <a:buNone/>
            </a:pPr>
            <a:r>
              <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Would make screening campaigns much </a:t>
            </a:r>
            <a:r>
              <a:rPr lang="en" sz="2000">
                <a:solidFill>
                  <a:srgbClr val="FFFF00"/>
                </a:solidFill>
              </a:rPr>
              <a:t>cheaper</a:t>
            </a:r>
            <a:r>
              <a:rPr lang="en" sz="2000">
                <a:solidFill>
                  <a:srgbClr val="FFFFFF"/>
                </a:solidFill>
              </a:rPr>
              <a:t>, making them more </a:t>
            </a:r>
            <a:r>
              <a:rPr lang="en" sz="2000">
                <a:solidFill>
                  <a:srgbClr val="FFFF00"/>
                </a:solidFill>
              </a:rPr>
              <a:t>feasible</a:t>
            </a:r>
            <a:r>
              <a:rPr lang="en" sz="2000">
                <a:solidFill>
                  <a:srgbClr val="FFFFFF"/>
                </a:solidFill>
              </a:rPr>
              <a:t> and </a:t>
            </a:r>
            <a:r>
              <a:rPr lang="en" sz="2000">
                <a:solidFill>
                  <a:srgbClr val="FFFF00"/>
                </a:solidFill>
              </a:rPr>
              <a:t>practical </a:t>
            </a:r>
            <a:r>
              <a:rPr lang="en" sz="2000">
                <a:solidFill>
                  <a:srgbClr val="FFFFFF"/>
                </a:solidFill>
              </a:rPr>
              <a:t>for NGOs as well as the government</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The DETECTB study found that such rapid diagnostic methods in Zimbabwe led to a decline in TB prevalence from </a:t>
            </a:r>
            <a:r>
              <a:rPr lang="en" sz="2000">
                <a:solidFill>
                  <a:srgbClr val="FFFF00"/>
                </a:solidFill>
              </a:rPr>
              <a:t>6.5</a:t>
            </a:r>
            <a:r>
              <a:rPr lang="en" sz="2000">
                <a:solidFill>
                  <a:srgbClr val="FFFFFF"/>
                </a:solidFill>
              </a:rPr>
              <a:t> to </a:t>
            </a:r>
            <a:r>
              <a:rPr lang="en" sz="2000">
                <a:solidFill>
                  <a:srgbClr val="FFFF00"/>
                </a:solidFill>
              </a:rPr>
              <a:t>3.7</a:t>
            </a:r>
            <a:r>
              <a:rPr lang="en" sz="2000">
                <a:solidFill>
                  <a:srgbClr val="FFFFFF"/>
                </a:solidFill>
              </a:rPr>
              <a:t> people per thousand.</a:t>
            </a:r>
            <a:endParaRPr sz="20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45"/>
          <p:cNvSpPr txBox="1"/>
          <p:nvPr/>
        </p:nvSpPr>
        <p:spPr>
          <a:xfrm>
            <a:off x="644650" y="1275150"/>
            <a:ext cx="4641600" cy="31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76" name="Google Shape;576;p45"/>
          <p:cNvSpPr txBox="1"/>
          <p:nvPr/>
        </p:nvSpPr>
        <p:spPr>
          <a:xfrm>
            <a:off x="467700" y="1155450"/>
            <a:ext cx="4641600" cy="33432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Clr>
                <a:srgbClr val="FFFFFF"/>
              </a:buClr>
              <a:buSzPts val="1800"/>
              <a:buChar char="●"/>
            </a:pPr>
            <a:r>
              <a:rPr lang="en" sz="1800">
                <a:solidFill>
                  <a:srgbClr val="FFFF00"/>
                </a:solidFill>
              </a:rPr>
              <a:t>eCompliance</a:t>
            </a:r>
            <a:r>
              <a:rPr lang="en" sz="1800">
                <a:solidFill>
                  <a:schemeClr val="dk1"/>
                </a:solidFill>
              </a:rPr>
              <a:t> is a platform used by major NGOs in the healthcare sector to digitise treatment in rural and urban areas. We are planning to </a:t>
            </a:r>
            <a:r>
              <a:rPr lang="en" sz="1800">
                <a:solidFill>
                  <a:schemeClr val="accent6"/>
                </a:solidFill>
              </a:rPr>
              <a:t>add our features</a:t>
            </a:r>
            <a:r>
              <a:rPr lang="en" sz="1800">
                <a:solidFill>
                  <a:schemeClr val="dk1"/>
                </a:solidFill>
              </a:rPr>
              <a:t> to their platform in order to benefit large population.</a:t>
            </a:r>
            <a:endParaRPr sz="1800">
              <a:solidFill>
                <a:schemeClr val="dk1"/>
              </a:solidFill>
            </a:endParaRPr>
          </a:p>
          <a:p>
            <a:pPr indent="0" lvl="0" marL="457200" rtl="0" algn="just">
              <a:spcBef>
                <a:spcPts val="0"/>
              </a:spcBef>
              <a:spcAft>
                <a:spcPts val="0"/>
              </a:spcAft>
              <a:buNone/>
            </a:pPr>
            <a:r>
              <a:t/>
            </a:r>
            <a:endParaRPr sz="1800">
              <a:solidFill>
                <a:schemeClr val="dk1"/>
              </a:solidFill>
            </a:endParaRPr>
          </a:p>
          <a:p>
            <a:pPr indent="-342900" lvl="0" marL="457200" rtl="0" algn="just">
              <a:spcBef>
                <a:spcPts val="0"/>
              </a:spcBef>
              <a:spcAft>
                <a:spcPts val="0"/>
              </a:spcAft>
              <a:buClr>
                <a:srgbClr val="FFFFFF"/>
              </a:buClr>
              <a:buSzPts val="1800"/>
              <a:buChar char="●"/>
            </a:pPr>
            <a:r>
              <a:rPr lang="en" sz="1800">
                <a:solidFill>
                  <a:srgbClr val="FFFFFF"/>
                </a:solidFill>
              </a:rPr>
              <a:t>Already contacted</a:t>
            </a:r>
            <a:r>
              <a:rPr lang="en" sz="1800">
                <a:solidFill>
                  <a:schemeClr val="accent6"/>
                </a:solidFill>
              </a:rPr>
              <a:t> Operation ASHA, GLRA India and PSI India</a:t>
            </a:r>
            <a:r>
              <a:rPr lang="en" sz="1800">
                <a:solidFill>
                  <a:srgbClr val="FFFFFF"/>
                </a:solidFill>
              </a:rPr>
              <a:t> about our device.</a:t>
            </a:r>
            <a:endParaRPr sz="1800">
              <a:solidFill>
                <a:srgbClr val="FFFFFF"/>
              </a:solidFill>
            </a:endParaRPr>
          </a:p>
        </p:txBody>
      </p:sp>
      <p:pic>
        <p:nvPicPr>
          <p:cNvPr id="577" name="Google Shape;577;p45"/>
          <p:cNvPicPr preferRelativeResize="0"/>
          <p:nvPr/>
        </p:nvPicPr>
        <p:blipFill rotWithShape="1">
          <a:blip r:embed="rId3">
            <a:alphaModFix/>
          </a:blip>
          <a:srcRect b="12303" l="0" r="0" t="0"/>
          <a:stretch/>
        </p:blipFill>
        <p:spPr>
          <a:xfrm>
            <a:off x="6094925" y="969648"/>
            <a:ext cx="2542026" cy="3409300"/>
          </a:xfrm>
          <a:prstGeom prst="rect">
            <a:avLst/>
          </a:prstGeom>
          <a:noFill/>
          <a:ln>
            <a:noFill/>
          </a:ln>
        </p:spPr>
      </p:pic>
      <p:sp>
        <p:nvSpPr>
          <p:cNvPr id="578" name="Google Shape;578;p45"/>
          <p:cNvSpPr txBox="1"/>
          <p:nvPr/>
        </p:nvSpPr>
        <p:spPr>
          <a:xfrm>
            <a:off x="6094925" y="4378950"/>
            <a:ext cx="25419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Positive feedback received from Operation ASHA</a:t>
            </a:r>
            <a:endParaRPr>
              <a:solidFill>
                <a:schemeClr val="dk1"/>
              </a:solidFill>
            </a:endParaRPr>
          </a:p>
        </p:txBody>
      </p:sp>
      <p:sp>
        <p:nvSpPr>
          <p:cNvPr id="579" name="Google Shape;579;p45"/>
          <p:cNvSpPr txBox="1"/>
          <p:nvPr/>
        </p:nvSpPr>
        <p:spPr>
          <a:xfrm>
            <a:off x="2901900" y="320125"/>
            <a:ext cx="3340200" cy="5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FFFFFF"/>
                </a:solidFill>
              </a:rPr>
              <a:t>NGOs Contacted</a:t>
            </a:r>
            <a:endParaRPr b="1" sz="28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46"/>
          <p:cNvSpPr txBox="1"/>
          <p:nvPr>
            <p:ph type="title"/>
          </p:nvPr>
        </p:nvSpPr>
        <p:spPr>
          <a:xfrm>
            <a:off x="4835400" y="18388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Future Prospects</a:t>
            </a:r>
            <a:endParaRPr b="1"/>
          </a:p>
        </p:txBody>
      </p:sp>
      <p:sp>
        <p:nvSpPr>
          <p:cNvPr id="585" name="Google Shape;585;p46"/>
          <p:cNvSpPr/>
          <p:nvPr/>
        </p:nvSpPr>
        <p:spPr>
          <a:xfrm>
            <a:off x="1047005" y="1397413"/>
            <a:ext cx="2195100" cy="2365200"/>
          </a:xfrm>
          <a:custGeom>
            <a:rect b="b" l="l" r="r" t="t"/>
            <a:pathLst>
              <a:path extrusionOk="0" h="3240000" w="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4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Scope for Improvement</a:t>
            </a:r>
            <a:endParaRPr b="1"/>
          </a:p>
        </p:txBody>
      </p:sp>
      <p:sp>
        <p:nvSpPr>
          <p:cNvPr id="591" name="Google Shape;591;p47"/>
          <p:cNvSpPr txBox="1"/>
          <p:nvPr/>
        </p:nvSpPr>
        <p:spPr>
          <a:xfrm>
            <a:off x="695425" y="1082625"/>
            <a:ext cx="7858200" cy="33867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Accuracy of the CNN Model can be improved by using </a:t>
            </a:r>
            <a:r>
              <a:rPr lang="en" sz="1600">
                <a:solidFill>
                  <a:srgbClr val="FFFF00"/>
                </a:solidFill>
              </a:rPr>
              <a:t>even bigger datasets</a:t>
            </a:r>
            <a:endParaRPr sz="1600">
              <a:solidFill>
                <a:srgbClr val="FFFF00"/>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Filters can be used to</a:t>
            </a:r>
            <a:r>
              <a:rPr lang="en" sz="1600">
                <a:solidFill>
                  <a:srgbClr val="FFFF00"/>
                </a:solidFill>
              </a:rPr>
              <a:t> reduce noise </a:t>
            </a:r>
            <a:r>
              <a:rPr lang="en" sz="1600">
                <a:solidFill>
                  <a:schemeClr val="dk1"/>
                </a:solidFill>
              </a:rPr>
              <a:t>arising from surface-diaphragm interface</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CNN model can be trained for a </a:t>
            </a:r>
            <a:r>
              <a:rPr lang="en" sz="1600">
                <a:solidFill>
                  <a:srgbClr val="FFFF00"/>
                </a:solidFill>
              </a:rPr>
              <a:t>wider variety of acoustic abnormalities</a:t>
            </a:r>
            <a:r>
              <a:rPr lang="en" sz="1600">
                <a:solidFill>
                  <a:schemeClr val="dk1"/>
                </a:solidFill>
              </a:rPr>
              <a:t>, like rhonchi, rales, stridors, etc.</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App can be made available in</a:t>
            </a:r>
            <a:r>
              <a:rPr lang="en" sz="1600">
                <a:solidFill>
                  <a:srgbClr val="FFFF00"/>
                </a:solidFill>
              </a:rPr>
              <a:t> multiple languages for a linguistically diverse India.</a:t>
            </a:r>
            <a:endParaRPr sz="1600">
              <a:solidFill>
                <a:srgbClr val="FFFF00"/>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Positively screened patients will be </a:t>
            </a:r>
            <a:r>
              <a:rPr lang="en" sz="1600">
                <a:solidFill>
                  <a:srgbClr val="FFFF00"/>
                </a:solidFill>
              </a:rPr>
              <a:t>connected to the experienced pulmonologists.</a:t>
            </a:r>
            <a:endParaRPr>
              <a:solidFill>
                <a:srgbClr val="FFFF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48"/>
          <p:cNvSpPr/>
          <p:nvPr/>
        </p:nvSpPr>
        <p:spPr>
          <a:xfrm rot="-711236">
            <a:off x="668258" y="2627201"/>
            <a:ext cx="1350909" cy="57662"/>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8"/>
          <p:cNvSpPr/>
          <p:nvPr/>
        </p:nvSpPr>
        <p:spPr>
          <a:xfrm flipH="1" rot="711236">
            <a:off x="7086012"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8"/>
          <p:cNvSpPr/>
          <p:nvPr/>
        </p:nvSpPr>
        <p:spPr>
          <a:xfrm rot="-711236">
            <a:off x="5804938"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599" name="Google Shape;599;p48"/>
          <p:cNvGrpSpPr/>
          <p:nvPr/>
        </p:nvGrpSpPr>
        <p:grpSpPr>
          <a:xfrm>
            <a:off x="6237883" y="1064874"/>
            <a:ext cx="1880716" cy="1568565"/>
            <a:chOff x="4409300" y="1216146"/>
            <a:chExt cx="1712700" cy="1250550"/>
          </a:xfrm>
        </p:grpSpPr>
        <p:sp>
          <p:nvSpPr>
            <p:cNvPr id="600" name="Google Shape;600;p48"/>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8"/>
            <p:cNvSpPr txBox="1"/>
            <p:nvPr/>
          </p:nvSpPr>
          <p:spPr>
            <a:xfrm>
              <a:off x="4757485" y="1985300"/>
              <a:ext cx="10065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FFFFFF"/>
                  </a:solidFill>
                </a:rPr>
                <a:t>2021 Onwards</a:t>
              </a:r>
              <a:endParaRPr b="1" sz="1000">
                <a:solidFill>
                  <a:srgbClr val="FFFFFF"/>
                </a:solidFill>
              </a:endParaRPr>
            </a:p>
          </p:txBody>
        </p:sp>
        <p:sp>
          <p:nvSpPr>
            <p:cNvPr id="602" name="Google Shape;602;p48"/>
            <p:cNvSpPr/>
            <p:nvPr/>
          </p:nvSpPr>
          <p:spPr>
            <a:xfrm>
              <a:off x="4409300" y="1219942"/>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03" name="Google Shape;603;p48"/>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8"/>
            <p:cNvSpPr txBox="1"/>
            <p:nvPr/>
          </p:nvSpPr>
          <p:spPr>
            <a:xfrm>
              <a:off x="4453525" y="1216146"/>
              <a:ext cx="1624200" cy="70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Device made available to common public and government for mass consumption</a:t>
              </a:r>
              <a:endParaRPr sz="1200"/>
            </a:p>
          </p:txBody>
        </p:sp>
      </p:grpSp>
      <p:sp>
        <p:nvSpPr>
          <p:cNvPr id="605" name="Google Shape;605;p48"/>
          <p:cNvSpPr/>
          <p:nvPr/>
        </p:nvSpPr>
        <p:spPr>
          <a:xfrm flipH="1" rot="711236">
            <a:off x="4513258"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606" name="Google Shape;606;p48"/>
          <p:cNvGrpSpPr/>
          <p:nvPr/>
        </p:nvGrpSpPr>
        <p:grpSpPr>
          <a:xfrm>
            <a:off x="4825076" y="2622745"/>
            <a:ext cx="2050799" cy="1672911"/>
            <a:chOff x="5788567" y="2541798"/>
            <a:chExt cx="1720758" cy="1230715"/>
          </a:xfrm>
        </p:grpSpPr>
        <p:sp>
          <p:nvSpPr>
            <p:cNvPr id="607" name="Google Shape;607;p48"/>
            <p:cNvSpPr/>
            <p:nvPr/>
          </p:nvSpPr>
          <p:spPr>
            <a:xfrm rot="-1789476">
              <a:off x="6572742" y="2571072"/>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8" name="Google Shape;608;p48"/>
            <p:cNvSpPr txBox="1"/>
            <p:nvPr/>
          </p:nvSpPr>
          <p:spPr>
            <a:xfrm>
              <a:off x="6296613"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rPr>
                <a:t>2020</a:t>
              </a:r>
              <a:endParaRPr b="1" sz="1200">
                <a:solidFill>
                  <a:srgbClr val="FFFFFF"/>
                </a:solidFill>
              </a:endParaRPr>
            </a:p>
          </p:txBody>
        </p:sp>
        <p:sp>
          <p:nvSpPr>
            <p:cNvPr id="609" name="Google Shape;609;p48"/>
            <p:cNvSpPr/>
            <p:nvPr/>
          </p:nvSpPr>
          <p:spPr>
            <a:xfrm>
              <a:off x="5796625" y="3069013"/>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610" name="Google Shape;610;p48"/>
            <p:cNvSpPr txBox="1"/>
            <p:nvPr/>
          </p:nvSpPr>
          <p:spPr>
            <a:xfrm>
              <a:off x="5788567" y="3069013"/>
              <a:ext cx="17130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Device placed in a hospital and trained over more data, field- tested for reproducibility and reliability.</a:t>
              </a:r>
              <a:endParaRPr sz="1100"/>
            </a:p>
          </p:txBody>
        </p:sp>
        <p:sp>
          <p:nvSpPr>
            <p:cNvPr id="611" name="Google Shape;611;p48"/>
            <p:cNvSpPr/>
            <p:nvPr/>
          </p:nvSpPr>
          <p:spPr>
            <a:xfrm>
              <a:off x="6607975" y="3004364"/>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612" name="Google Shape;612;p48"/>
          <p:cNvSpPr txBox="1"/>
          <p:nvPr/>
        </p:nvSpPr>
        <p:spPr>
          <a:xfrm>
            <a:off x="2926050" y="339200"/>
            <a:ext cx="3139500" cy="5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FFFFFF"/>
                </a:solidFill>
              </a:rPr>
              <a:t>Timeline</a:t>
            </a:r>
            <a:endParaRPr b="1" sz="2800">
              <a:solidFill>
                <a:srgbClr val="FFFFFF"/>
              </a:solidFill>
            </a:endParaRPr>
          </a:p>
        </p:txBody>
      </p:sp>
      <p:grpSp>
        <p:nvGrpSpPr>
          <p:cNvPr id="613" name="Google Shape;613;p48"/>
          <p:cNvGrpSpPr/>
          <p:nvPr/>
        </p:nvGrpSpPr>
        <p:grpSpPr>
          <a:xfrm>
            <a:off x="1023422" y="1054793"/>
            <a:ext cx="2014992" cy="1588738"/>
            <a:chOff x="1615269" y="1270627"/>
            <a:chExt cx="1712700" cy="1196068"/>
          </a:xfrm>
        </p:grpSpPr>
        <p:sp>
          <p:nvSpPr>
            <p:cNvPr id="614" name="Google Shape;614;p48"/>
            <p:cNvSpPr/>
            <p:nvPr/>
          </p:nvSpPr>
          <p:spPr>
            <a:xfrm>
              <a:off x="1615269" y="1270627"/>
              <a:ext cx="1712700" cy="703500"/>
            </a:xfrm>
            <a:prstGeom prst="roundRect">
              <a:avLst>
                <a:gd fmla="val 4485"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15" name="Google Shape;615;p48"/>
            <p:cNvSpPr txBox="1"/>
            <p:nvPr/>
          </p:nvSpPr>
          <p:spPr>
            <a:xfrm>
              <a:off x="1981134" y="1985303"/>
              <a:ext cx="1119300" cy="366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0B7140"/>
                  </a:solidFill>
                </a:rPr>
                <a:t>14 Nov’2019</a:t>
              </a:r>
              <a:endParaRPr b="1" sz="1200">
                <a:solidFill>
                  <a:srgbClr val="0B7140"/>
                </a:solidFill>
              </a:endParaRPr>
            </a:p>
          </p:txBody>
        </p:sp>
        <p:sp>
          <p:nvSpPr>
            <p:cNvPr id="616" name="Google Shape;616;p48"/>
            <p:cNvSpPr/>
            <p:nvPr/>
          </p:nvSpPr>
          <p:spPr>
            <a:xfrm rot="10800000">
              <a:off x="2448800" y="1919036"/>
              <a:ext cx="90000" cy="67500"/>
            </a:xfrm>
            <a:prstGeom prst="triangle">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8"/>
            <p:cNvSpPr txBox="1"/>
            <p:nvPr/>
          </p:nvSpPr>
          <p:spPr>
            <a:xfrm>
              <a:off x="1637483" y="1327609"/>
              <a:ext cx="1668300" cy="637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solidFill>
                    <a:srgbClr val="FFFFFF"/>
                  </a:solidFill>
                </a:rPr>
                <a:t>Completion of prototype and deployment at Health Center</a:t>
              </a:r>
              <a:r>
                <a:rPr lang="en" sz="1100">
                  <a:solidFill>
                    <a:srgbClr val="FFFFFF"/>
                  </a:solidFill>
                </a:rPr>
                <a:t>, IIT Kanpur</a:t>
              </a:r>
              <a:endParaRPr sz="1100">
                <a:solidFill>
                  <a:srgbClr val="FFFFFF"/>
                </a:solidFill>
              </a:endParaRPr>
            </a:p>
          </p:txBody>
        </p:sp>
        <p:sp>
          <p:nvSpPr>
            <p:cNvPr id="618" name="Google Shape;618;p48"/>
            <p:cNvSpPr/>
            <p:nvPr/>
          </p:nvSpPr>
          <p:spPr>
            <a:xfrm rot="-1789476">
              <a:off x="2410765" y="2276970"/>
              <a:ext cx="160451" cy="160451"/>
            </a:xfrm>
            <a:prstGeom prst="ellipse">
              <a:avLst/>
            </a:prstGeom>
            <a:solidFill>
              <a:srgbClr val="FFFFFF"/>
            </a:solidFill>
            <a:ln cap="flat" cmpd="sng" w="38100">
              <a:solidFill>
                <a:srgbClr val="0B71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48"/>
          <p:cNvGrpSpPr/>
          <p:nvPr/>
        </p:nvGrpSpPr>
        <p:grpSpPr>
          <a:xfrm>
            <a:off x="3483428" y="1064877"/>
            <a:ext cx="2041367" cy="1568541"/>
            <a:chOff x="1637475" y="1219942"/>
            <a:chExt cx="1712700" cy="1246754"/>
          </a:xfrm>
        </p:grpSpPr>
        <p:sp>
          <p:nvSpPr>
            <p:cNvPr id="620" name="Google Shape;620;p48"/>
            <p:cNvSpPr/>
            <p:nvPr/>
          </p:nvSpPr>
          <p:spPr>
            <a:xfrm>
              <a:off x="1637475" y="1219942"/>
              <a:ext cx="1712700" cy="703500"/>
            </a:xfrm>
            <a:prstGeom prst="roundRect">
              <a:avLst>
                <a:gd fmla="val 4485"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21" name="Google Shape;621;p48"/>
            <p:cNvSpPr txBox="1"/>
            <p:nvPr/>
          </p:nvSpPr>
          <p:spPr>
            <a:xfrm>
              <a:off x="1972261" y="2010062"/>
              <a:ext cx="979200" cy="366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0B7140"/>
                  </a:solidFill>
                </a:rPr>
                <a:t>17 Dec’2019</a:t>
              </a:r>
              <a:endParaRPr b="1" sz="1200">
                <a:solidFill>
                  <a:srgbClr val="0B7140"/>
                </a:solidFill>
              </a:endParaRPr>
            </a:p>
          </p:txBody>
        </p:sp>
        <p:sp>
          <p:nvSpPr>
            <p:cNvPr id="622" name="Google Shape;622;p48"/>
            <p:cNvSpPr/>
            <p:nvPr/>
          </p:nvSpPr>
          <p:spPr>
            <a:xfrm rot="10800000">
              <a:off x="2448800" y="1919036"/>
              <a:ext cx="90000" cy="67500"/>
            </a:xfrm>
            <a:prstGeom prst="triangle">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8"/>
            <p:cNvSpPr txBox="1"/>
            <p:nvPr/>
          </p:nvSpPr>
          <p:spPr>
            <a:xfrm>
              <a:off x="1681725"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solidFill>
                    <a:srgbClr val="FFFFFF"/>
                  </a:solidFill>
                </a:rPr>
                <a:t>Field testing at nearby hospitals, feedback used to improve app</a:t>
              </a:r>
              <a:endParaRPr sz="1100">
                <a:solidFill>
                  <a:srgbClr val="FFFFFF"/>
                </a:solidFill>
              </a:endParaRPr>
            </a:p>
          </p:txBody>
        </p:sp>
        <p:sp>
          <p:nvSpPr>
            <p:cNvPr id="624" name="Google Shape;624;p48"/>
            <p:cNvSpPr/>
            <p:nvPr/>
          </p:nvSpPr>
          <p:spPr>
            <a:xfrm rot="-1789476">
              <a:off x="2410765" y="2276970"/>
              <a:ext cx="160451" cy="160451"/>
            </a:xfrm>
            <a:prstGeom prst="ellipse">
              <a:avLst/>
            </a:prstGeom>
            <a:solidFill>
              <a:srgbClr val="FFFFFF"/>
            </a:solidFill>
            <a:ln cap="flat" cmpd="sng" w="38100">
              <a:solidFill>
                <a:srgbClr val="0B71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 name="Google Shape;625;p48"/>
          <p:cNvSpPr/>
          <p:nvPr/>
        </p:nvSpPr>
        <p:spPr>
          <a:xfrm flipH="1" rot="711520">
            <a:off x="2141561" y="2641593"/>
            <a:ext cx="1210229" cy="57662"/>
          </a:xfrm>
          <a:prstGeom prst="roundRect">
            <a:avLst>
              <a:gd fmla="val 0" name="adj"/>
            </a:avLst>
          </a:prstGeom>
          <a:solidFill>
            <a:srgbClr val="0B71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626" name="Google Shape;626;p48"/>
          <p:cNvGrpSpPr/>
          <p:nvPr/>
        </p:nvGrpSpPr>
        <p:grpSpPr>
          <a:xfrm>
            <a:off x="2273767" y="2681634"/>
            <a:ext cx="2041196" cy="1555132"/>
            <a:chOff x="5796625" y="2541798"/>
            <a:chExt cx="1712700" cy="1230715"/>
          </a:xfrm>
        </p:grpSpPr>
        <p:sp>
          <p:nvSpPr>
            <p:cNvPr id="627" name="Google Shape;627;p48"/>
            <p:cNvSpPr/>
            <p:nvPr/>
          </p:nvSpPr>
          <p:spPr>
            <a:xfrm rot="-1789476">
              <a:off x="6572742" y="2571072"/>
              <a:ext cx="160451" cy="160451"/>
            </a:xfrm>
            <a:prstGeom prst="ellipse">
              <a:avLst/>
            </a:prstGeom>
            <a:solidFill>
              <a:srgbClr val="FFFFFF"/>
            </a:solidFill>
            <a:ln cap="flat" cmpd="sng" w="38100">
              <a:solidFill>
                <a:srgbClr val="0B71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28" name="Google Shape;628;p48"/>
            <p:cNvSpPr txBox="1"/>
            <p:nvPr/>
          </p:nvSpPr>
          <p:spPr>
            <a:xfrm>
              <a:off x="6146439" y="2735583"/>
              <a:ext cx="948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0B7140"/>
                  </a:solidFill>
                </a:rPr>
                <a:t>5 Dec’2019</a:t>
              </a:r>
              <a:endParaRPr b="1" sz="1200">
                <a:solidFill>
                  <a:srgbClr val="0B7140"/>
                </a:solidFill>
              </a:endParaRPr>
            </a:p>
          </p:txBody>
        </p:sp>
        <p:sp>
          <p:nvSpPr>
            <p:cNvPr id="629" name="Google Shape;629;p48"/>
            <p:cNvSpPr/>
            <p:nvPr/>
          </p:nvSpPr>
          <p:spPr>
            <a:xfrm>
              <a:off x="5796625" y="3069013"/>
              <a:ext cx="1712700" cy="703500"/>
            </a:xfrm>
            <a:prstGeom prst="roundRect">
              <a:avLst>
                <a:gd fmla="val 4485"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630" name="Google Shape;630;p48"/>
            <p:cNvSpPr txBox="1"/>
            <p:nvPr/>
          </p:nvSpPr>
          <p:spPr>
            <a:xfrm>
              <a:off x="5863967" y="3121969"/>
              <a:ext cx="1578000" cy="597600"/>
            </a:xfrm>
            <a:prstGeom prst="rect">
              <a:avLst/>
            </a:prstGeom>
            <a:solidFill>
              <a:srgbClr val="0B714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App and Hardware integration and abnormality prediction</a:t>
              </a:r>
              <a:endParaRPr sz="1100">
                <a:solidFill>
                  <a:srgbClr val="FFFFFF"/>
                </a:solidFill>
              </a:endParaRPr>
            </a:p>
            <a:p>
              <a:pPr indent="0" lvl="0" marL="0" rtl="0" algn="l">
                <a:lnSpc>
                  <a:spcPct val="115000"/>
                </a:lnSpc>
                <a:spcBef>
                  <a:spcPts val="1600"/>
                </a:spcBef>
                <a:spcAft>
                  <a:spcPts val="1600"/>
                </a:spcAft>
                <a:buNone/>
              </a:pPr>
              <a:r>
                <a:t/>
              </a:r>
              <a:endParaRPr sz="1100">
                <a:solidFill>
                  <a:srgbClr val="FFFFFF"/>
                </a:solidFill>
              </a:endParaRPr>
            </a:p>
          </p:txBody>
        </p:sp>
        <p:sp>
          <p:nvSpPr>
            <p:cNvPr id="631" name="Google Shape;631;p48"/>
            <p:cNvSpPr/>
            <p:nvPr/>
          </p:nvSpPr>
          <p:spPr>
            <a:xfrm>
              <a:off x="6607975" y="3004364"/>
              <a:ext cx="90000" cy="67500"/>
            </a:xfrm>
            <a:prstGeom prst="triangle">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632" name="Google Shape;632;p48"/>
          <p:cNvSpPr/>
          <p:nvPr/>
        </p:nvSpPr>
        <p:spPr>
          <a:xfrm rot="-932676">
            <a:off x="3353746" y="2627198"/>
            <a:ext cx="1078032" cy="57651"/>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49"/>
          <p:cNvSpPr txBox="1"/>
          <p:nvPr/>
        </p:nvSpPr>
        <p:spPr>
          <a:xfrm>
            <a:off x="2655900" y="328525"/>
            <a:ext cx="3832200" cy="5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FFFFFF"/>
                </a:solidFill>
              </a:rPr>
              <a:t>Special Thanks To</a:t>
            </a:r>
            <a:endParaRPr b="1" sz="2800">
              <a:solidFill>
                <a:srgbClr val="FFFFFF"/>
              </a:solidFill>
            </a:endParaRPr>
          </a:p>
        </p:txBody>
      </p:sp>
      <p:sp>
        <p:nvSpPr>
          <p:cNvPr id="638" name="Google Shape;638;p49"/>
          <p:cNvSpPr txBox="1"/>
          <p:nvPr/>
        </p:nvSpPr>
        <p:spPr>
          <a:xfrm>
            <a:off x="330450" y="1328800"/>
            <a:ext cx="8483100" cy="3450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Char char="●"/>
            </a:pPr>
            <a:r>
              <a:rPr lang="en" sz="1500">
                <a:solidFill>
                  <a:srgbClr val="FFFFFF"/>
                </a:solidFill>
              </a:rPr>
              <a:t>Dr. Mamta Vyas, Chief Medical Officer, Health Center</a:t>
            </a:r>
            <a:r>
              <a:rPr lang="en" sz="1500">
                <a:solidFill>
                  <a:srgbClr val="FFFFFF"/>
                </a:solidFill>
              </a:rPr>
              <a:t>, IIT Kanpur</a:t>
            </a:r>
            <a:endParaRPr sz="1500">
              <a:solidFill>
                <a:srgbClr val="FFFFFF"/>
              </a:solidFill>
            </a:endParaRPr>
          </a:p>
          <a:p>
            <a:pPr indent="0" lvl="0" marL="457200" rtl="0" algn="l">
              <a:spcBef>
                <a:spcPts val="0"/>
              </a:spcBef>
              <a:spcAft>
                <a:spcPts val="0"/>
              </a:spcAft>
              <a:buNone/>
            </a:pPr>
            <a:r>
              <a:t/>
            </a:r>
            <a:endParaRPr sz="1500">
              <a:solidFill>
                <a:srgbClr val="FFFFFF"/>
              </a:solidFill>
            </a:endParaRPr>
          </a:p>
          <a:p>
            <a:pPr indent="-323850" lvl="0" marL="457200" rtl="0" algn="l">
              <a:spcBef>
                <a:spcPts val="0"/>
              </a:spcBef>
              <a:spcAft>
                <a:spcPts val="0"/>
              </a:spcAft>
              <a:buClr>
                <a:srgbClr val="FFFFFF"/>
              </a:buClr>
              <a:buSzPts val="1500"/>
              <a:buChar char="●"/>
            </a:pPr>
            <a:r>
              <a:rPr lang="en" sz="1500">
                <a:solidFill>
                  <a:srgbClr val="FFFFFF"/>
                </a:solidFill>
              </a:rPr>
              <a:t>Dr. Dev Loomba, Director Operation, Madhuraj Hospital</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323850" lvl="0" marL="457200" rtl="0" algn="l">
              <a:spcBef>
                <a:spcPts val="0"/>
              </a:spcBef>
              <a:spcAft>
                <a:spcPts val="0"/>
              </a:spcAft>
              <a:buClr>
                <a:srgbClr val="FFFFFF"/>
              </a:buClr>
              <a:buSzPts val="1500"/>
              <a:buChar char="●"/>
            </a:pPr>
            <a:r>
              <a:rPr lang="en" sz="1500">
                <a:solidFill>
                  <a:srgbClr val="FFFFFF"/>
                </a:solidFill>
              </a:rPr>
              <a:t>Dr. Santosh K. Misra, BSBE Dept.</a:t>
            </a:r>
            <a:r>
              <a:rPr lang="en" sz="1500">
                <a:solidFill>
                  <a:srgbClr val="FFFFFF"/>
                </a:solidFill>
              </a:rPr>
              <a:t>, IIT Kanpur</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323850" lvl="0" marL="457200" rtl="0" algn="l">
              <a:spcBef>
                <a:spcPts val="0"/>
              </a:spcBef>
              <a:spcAft>
                <a:spcPts val="0"/>
              </a:spcAft>
              <a:buClr>
                <a:srgbClr val="FFFFFF"/>
              </a:buClr>
              <a:buSzPts val="1500"/>
              <a:buChar char="●"/>
            </a:pPr>
            <a:r>
              <a:rPr lang="en" sz="1500">
                <a:solidFill>
                  <a:srgbClr val="FFFFFF"/>
                </a:solidFill>
              </a:rPr>
              <a:t>Mr. Pawan</a:t>
            </a:r>
            <a:r>
              <a:rPr lang="en" sz="1500">
                <a:solidFill>
                  <a:srgbClr val="FFFFFF"/>
                </a:solidFill>
              </a:rPr>
              <a:t> Kumar Mishra</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323850" lvl="0" marL="457200" rtl="0" algn="l">
              <a:spcBef>
                <a:spcPts val="0"/>
              </a:spcBef>
              <a:spcAft>
                <a:spcPts val="0"/>
              </a:spcAft>
              <a:buClr>
                <a:srgbClr val="FFFFFF"/>
              </a:buClr>
              <a:buSzPts val="1500"/>
              <a:buChar char="●"/>
            </a:pPr>
            <a:r>
              <a:rPr lang="en" sz="1500">
                <a:solidFill>
                  <a:srgbClr val="FFFFFF"/>
                </a:solidFill>
              </a:rPr>
              <a:t>Dr. Vineet Agrawal, Senior Resident, JIPMER, Pondicherry</a:t>
            </a:r>
            <a:endParaRPr sz="1500">
              <a:solidFill>
                <a:srgbClr val="FFFFFF"/>
              </a:solidFill>
            </a:endParaRPr>
          </a:p>
        </p:txBody>
      </p:sp>
      <p:sp>
        <p:nvSpPr>
          <p:cNvPr id="639" name="Google Shape;639;p49"/>
          <p:cNvSpPr txBox="1"/>
          <p:nvPr/>
        </p:nvSpPr>
        <p:spPr>
          <a:xfrm>
            <a:off x="631650" y="4023650"/>
            <a:ext cx="73338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Reference:  </a:t>
            </a:r>
            <a:r>
              <a:rPr lang="en" sz="1500" u="sng">
                <a:solidFill>
                  <a:schemeClr val="hlink"/>
                </a:solidFill>
                <a:hlinkClick r:id="rId3"/>
              </a:rPr>
              <a:t>Classification of lung sounds using convolutional neural networks</a:t>
            </a:r>
            <a:endParaRPr sz="15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43" name="Shape 643"/>
        <p:cNvGrpSpPr/>
        <p:nvPr/>
      </p:nvGrpSpPr>
      <p:grpSpPr>
        <a:xfrm>
          <a:off x="0" y="0"/>
          <a:ext cx="0" cy="0"/>
          <a:chOff x="0" y="0"/>
          <a:chExt cx="0" cy="0"/>
        </a:xfrm>
      </p:grpSpPr>
      <p:sp>
        <p:nvSpPr>
          <p:cNvPr id="644" name="Google Shape;644;p50"/>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645" name="Google Shape;645;p50"/>
          <p:cNvSpPr/>
          <p:nvPr/>
        </p:nvSpPr>
        <p:spPr>
          <a:xfrm>
            <a:off x="176022" y="178308"/>
            <a:ext cx="8792100" cy="4786800"/>
          </a:xfrm>
          <a:prstGeom prst="rect">
            <a:avLst/>
          </a:prstGeom>
          <a:solidFill>
            <a:srgbClr val="BFBFBF">
              <a:alpha val="600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6" name="Google Shape;646;p50"/>
          <p:cNvSpPr/>
          <p:nvPr/>
        </p:nvSpPr>
        <p:spPr>
          <a:xfrm>
            <a:off x="278892" y="281178"/>
            <a:ext cx="8586300" cy="4581000"/>
          </a:xfrm>
          <a:prstGeom prst="rect">
            <a:avLst/>
          </a:prstGeom>
          <a:noFill/>
          <a:ln cap="sq" cmpd="sng" w="9525">
            <a:solidFill>
              <a:srgbClr val="262626"/>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647" name="Google Shape;647;p50"/>
          <p:cNvPicPr preferRelativeResize="0"/>
          <p:nvPr/>
        </p:nvPicPr>
        <p:blipFill rotWithShape="1">
          <a:blip r:embed="rId3">
            <a:alphaModFix/>
          </a:blip>
          <a:srcRect b="0" l="0" r="0" t="0"/>
          <a:stretch/>
        </p:blipFill>
        <p:spPr>
          <a:xfrm>
            <a:off x="-9404" y="-5287"/>
            <a:ext cx="9162803" cy="5154080"/>
          </a:xfrm>
          <a:prstGeom prst="rect">
            <a:avLst/>
          </a:prstGeom>
          <a:noFill/>
          <a:ln>
            <a:noFill/>
          </a:ln>
          <a:effectLst>
            <a:outerShdw blurRad="57150" rotWithShape="0" algn="bl" dir="5400000" dist="19050">
              <a:srgbClr val="000000">
                <a:alpha val="50000"/>
              </a:srgbClr>
            </a:outerShdw>
          </a:effectLst>
        </p:spPr>
      </p:pic>
      <p:sp>
        <p:nvSpPr>
          <p:cNvPr id="648" name="Google Shape;648;p50"/>
          <p:cNvSpPr txBox="1"/>
          <p:nvPr/>
        </p:nvSpPr>
        <p:spPr>
          <a:xfrm>
            <a:off x="939527" y="2268103"/>
            <a:ext cx="7265100" cy="761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4500" u="none" cap="none" strike="noStrike">
                <a:solidFill>
                  <a:srgbClr val="FFFFFF"/>
                </a:solidFill>
                <a:latin typeface="Arial Black"/>
                <a:ea typeface="Arial Black"/>
                <a:cs typeface="Arial Black"/>
                <a:sym typeface="Arial Black"/>
              </a:rPr>
              <a:t>T</a:t>
            </a:r>
            <a:r>
              <a:rPr lang="en" sz="4500">
                <a:solidFill>
                  <a:srgbClr val="FFFFFF"/>
                </a:solidFill>
                <a:latin typeface="Arial Black"/>
                <a:ea typeface="Arial Black"/>
                <a:cs typeface="Arial Black"/>
                <a:sym typeface="Arial Black"/>
              </a:rPr>
              <a:t>HANK YOU</a:t>
            </a:r>
            <a:endParaRPr b="0" i="0" sz="4500" u="none" cap="none" strike="noStrike">
              <a:solidFill>
                <a:srgbClr val="FFFFFF"/>
              </a:solidFill>
              <a:latin typeface="Arial Black"/>
              <a:ea typeface="Arial Black"/>
              <a:cs typeface="Arial Black"/>
              <a:sym typeface="Arial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8" name="Shape 88"/>
        <p:cNvGrpSpPr/>
        <p:nvPr/>
      </p:nvGrpSpPr>
      <p:grpSpPr>
        <a:xfrm>
          <a:off x="0" y="0"/>
          <a:ext cx="0" cy="0"/>
          <a:chOff x="0" y="0"/>
          <a:chExt cx="0" cy="0"/>
        </a:xfrm>
      </p:grpSpPr>
      <p:sp>
        <p:nvSpPr>
          <p:cNvPr id="89" name="Google Shape;89;p16"/>
          <p:cNvSpPr txBox="1"/>
          <p:nvPr>
            <p:ph idx="1" type="body"/>
          </p:nvPr>
        </p:nvSpPr>
        <p:spPr>
          <a:xfrm>
            <a:off x="172650" y="1090025"/>
            <a:ext cx="8798700" cy="3949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Char char="●"/>
            </a:pPr>
            <a:r>
              <a:rPr lang="en" sz="2200">
                <a:solidFill>
                  <a:schemeClr val="dk1"/>
                </a:solidFill>
              </a:rPr>
              <a:t>65% medical expenditure in India is out-of-pocket, pushing </a:t>
            </a:r>
            <a:r>
              <a:rPr lang="en" sz="2200">
                <a:solidFill>
                  <a:srgbClr val="FFFF00"/>
                </a:solidFill>
              </a:rPr>
              <a:t>57 million</a:t>
            </a:r>
            <a:r>
              <a:rPr lang="en" sz="2200">
                <a:solidFill>
                  <a:schemeClr val="dk1"/>
                </a:solidFill>
              </a:rPr>
              <a:t> people into </a:t>
            </a:r>
            <a:r>
              <a:rPr lang="en" sz="2200">
                <a:solidFill>
                  <a:srgbClr val="FFFF00"/>
                </a:solidFill>
              </a:rPr>
              <a:t>poverty</a:t>
            </a:r>
            <a:r>
              <a:rPr lang="en" sz="2200">
                <a:solidFill>
                  <a:schemeClr val="dk1"/>
                </a:solidFill>
              </a:rPr>
              <a:t> each year.</a:t>
            </a:r>
            <a:br>
              <a:rPr lang="en" sz="2200">
                <a:solidFill>
                  <a:schemeClr val="dk1"/>
                </a:solidFill>
              </a:rPr>
            </a:br>
            <a:endParaRPr sz="2200">
              <a:solidFill>
                <a:srgbClr val="FFFFFF"/>
              </a:solidFill>
            </a:endParaRPr>
          </a:p>
          <a:p>
            <a:pPr indent="-368300" lvl="0" marL="457200" rtl="0" algn="l">
              <a:spcBef>
                <a:spcPts val="0"/>
              </a:spcBef>
              <a:spcAft>
                <a:spcPts val="0"/>
              </a:spcAft>
              <a:buSzPts val="2200"/>
              <a:buChar char="●"/>
            </a:pPr>
            <a:r>
              <a:rPr lang="en" sz="2200">
                <a:solidFill>
                  <a:srgbClr val="FFFFFF"/>
                </a:solidFill>
              </a:rPr>
              <a:t>According to a report in Economic Times in April, 2019; India faces a shortage of </a:t>
            </a:r>
            <a:r>
              <a:rPr lang="en" sz="2200">
                <a:solidFill>
                  <a:srgbClr val="FFFF00"/>
                </a:solidFill>
              </a:rPr>
              <a:t>600,000 doctors</a:t>
            </a:r>
            <a:r>
              <a:rPr lang="en" sz="2200">
                <a:solidFill>
                  <a:srgbClr val="FFFFFF"/>
                </a:solidFill>
              </a:rPr>
              <a:t> and </a:t>
            </a:r>
            <a:r>
              <a:rPr lang="en" sz="2200">
                <a:solidFill>
                  <a:srgbClr val="FFFF00"/>
                </a:solidFill>
              </a:rPr>
              <a:t>2,000,000 nurses</a:t>
            </a:r>
            <a:r>
              <a:rPr lang="en" sz="2200">
                <a:solidFill>
                  <a:srgbClr val="FFFFFF"/>
                </a:solidFill>
              </a:rPr>
              <a:t>.</a:t>
            </a:r>
            <a:br>
              <a:rPr lang="en" sz="2200">
                <a:solidFill>
                  <a:srgbClr val="FFFFFF"/>
                </a:solidFill>
              </a:rPr>
            </a:br>
            <a:endParaRPr sz="2200">
              <a:solidFill>
                <a:srgbClr val="FFFFFF"/>
              </a:solidFill>
            </a:endParaRPr>
          </a:p>
          <a:p>
            <a:pPr indent="-368300" lvl="0" marL="457200" rtl="0" algn="l">
              <a:spcBef>
                <a:spcPts val="0"/>
              </a:spcBef>
              <a:spcAft>
                <a:spcPts val="0"/>
              </a:spcAft>
              <a:buClr>
                <a:srgbClr val="FFFFFF"/>
              </a:buClr>
              <a:buSzPts val="2200"/>
              <a:buChar char="●"/>
            </a:pPr>
            <a:r>
              <a:rPr lang="en" sz="2200">
                <a:solidFill>
                  <a:schemeClr val="dk1"/>
                </a:solidFill>
              </a:rPr>
              <a:t>Despite being the second most deadly disease in India, COPD is </a:t>
            </a:r>
            <a:r>
              <a:rPr lang="en" sz="2200">
                <a:solidFill>
                  <a:srgbClr val="FFFF00"/>
                </a:solidFill>
              </a:rPr>
              <a:t>not screened for</a:t>
            </a:r>
            <a:r>
              <a:rPr lang="en" sz="2200">
                <a:solidFill>
                  <a:schemeClr val="dk1"/>
                </a:solidFill>
              </a:rPr>
              <a:t> in mass screening campaigns due to the</a:t>
            </a:r>
            <a:r>
              <a:rPr lang="en" sz="2200">
                <a:solidFill>
                  <a:srgbClr val="FF0000"/>
                </a:solidFill>
              </a:rPr>
              <a:t> </a:t>
            </a:r>
            <a:r>
              <a:rPr lang="en" sz="2200">
                <a:solidFill>
                  <a:srgbClr val="FFFF00"/>
                </a:solidFill>
              </a:rPr>
              <a:t>expensive skill and equipment</a:t>
            </a:r>
            <a:r>
              <a:rPr lang="en" sz="2200">
                <a:solidFill>
                  <a:schemeClr val="dk1"/>
                </a:solidFill>
              </a:rPr>
              <a:t> required.</a:t>
            </a:r>
            <a:endParaRPr sz="2200">
              <a:solidFill>
                <a:srgbClr val="FFFFFF"/>
              </a:solidFill>
            </a:endParaRPr>
          </a:p>
          <a:p>
            <a:pPr indent="-368300" lvl="0" marL="457200" rtl="0" algn="l">
              <a:spcBef>
                <a:spcPts val="0"/>
              </a:spcBef>
              <a:spcAft>
                <a:spcPts val="0"/>
              </a:spcAft>
              <a:buClr>
                <a:schemeClr val="lt1"/>
              </a:buClr>
              <a:buSzPts val="2200"/>
              <a:buChar char="●"/>
            </a:pPr>
            <a:r>
              <a:t/>
            </a:r>
            <a:endParaRPr sz="2200">
              <a:solidFill>
                <a:schemeClr val="lt1"/>
              </a:solidFill>
            </a:endParaRPr>
          </a:p>
          <a:p>
            <a:pPr indent="0" lvl="0" marL="0" rtl="0" algn="l">
              <a:spcBef>
                <a:spcPts val="1600"/>
              </a:spcBef>
              <a:spcAft>
                <a:spcPts val="0"/>
              </a:spcAft>
              <a:buNone/>
            </a:pPr>
            <a:r>
              <a:t/>
            </a:r>
            <a:endParaRPr sz="2000">
              <a:solidFill>
                <a:srgbClr val="FFFFFF"/>
              </a:solidFill>
            </a:endParaRPr>
          </a:p>
          <a:p>
            <a:pPr indent="0" lvl="0" marL="0" rtl="0" algn="l">
              <a:spcBef>
                <a:spcPts val="1600"/>
              </a:spcBef>
              <a:spcAft>
                <a:spcPts val="1600"/>
              </a:spcAft>
              <a:buNone/>
            </a:pPr>
            <a:r>
              <a:t/>
            </a:r>
            <a:endParaRPr sz="2000">
              <a:solidFill>
                <a:srgbClr val="FFFFFF"/>
              </a:solidFill>
            </a:endParaRPr>
          </a:p>
        </p:txBody>
      </p:sp>
      <p:sp>
        <p:nvSpPr>
          <p:cNvPr id="90" name="Google Shape;90;p16"/>
          <p:cNvSpPr txBox="1"/>
          <p:nvPr>
            <p:ph type="title"/>
          </p:nvPr>
        </p:nvSpPr>
        <p:spPr>
          <a:xfrm>
            <a:off x="311700" y="3675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Lack of Facilities and Infrastructure</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grpSp>
        <p:nvGrpSpPr>
          <p:cNvPr id="95" name="Google Shape;95;p17"/>
          <p:cNvGrpSpPr/>
          <p:nvPr/>
        </p:nvGrpSpPr>
        <p:grpSpPr>
          <a:xfrm>
            <a:off x="1032025" y="2337163"/>
            <a:ext cx="7027686" cy="1010715"/>
            <a:chOff x="1431322" y="2473840"/>
            <a:chExt cx="6566703" cy="670502"/>
          </a:xfrm>
        </p:grpSpPr>
        <p:sp>
          <p:nvSpPr>
            <p:cNvPr id="96" name="Google Shape;96;p17"/>
            <p:cNvSpPr/>
            <p:nvPr/>
          </p:nvSpPr>
          <p:spPr>
            <a:xfrm rot="-5400000">
              <a:off x="4644475" y="-209208"/>
              <a:ext cx="670500" cy="6036600"/>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txBox="1"/>
            <p:nvPr/>
          </p:nvSpPr>
          <p:spPr>
            <a:xfrm>
              <a:off x="5350131" y="2473842"/>
              <a:ext cx="2337900" cy="657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200">
                  <a:solidFill>
                    <a:srgbClr val="FFFFFF"/>
                  </a:solidFill>
                </a:rPr>
                <a:t>India has a doctor to patient ratio of </a:t>
              </a:r>
              <a:r>
                <a:rPr lang="en" sz="1200">
                  <a:solidFill>
                    <a:srgbClr val="FFFF00"/>
                  </a:solidFill>
                </a:rPr>
                <a:t>0.77:1000</a:t>
              </a:r>
              <a:r>
                <a:rPr lang="en" sz="1200">
                  <a:solidFill>
                    <a:srgbClr val="FFFFFF"/>
                  </a:solidFill>
                </a:rPr>
                <a:t>  lower than the WHO recommended standard of 1:1000.*</a:t>
              </a:r>
              <a:endParaRPr sz="1200">
                <a:solidFill>
                  <a:srgbClr val="FFFFFF"/>
                </a:solidFill>
              </a:endParaRPr>
            </a:p>
          </p:txBody>
        </p:sp>
        <p:sp>
          <p:nvSpPr>
            <p:cNvPr id="98" name="Google Shape;98;p17"/>
            <p:cNvSpPr txBox="1"/>
            <p:nvPr/>
          </p:nvSpPr>
          <p:spPr>
            <a:xfrm>
              <a:off x="2882033" y="2480597"/>
              <a:ext cx="2468100" cy="65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FFFFFF"/>
                  </a:solidFill>
                </a:rPr>
                <a:t>Lack of Qualified Doctors</a:t>
              </a:r>
              <a:endParaRPr sz="1600">
                <a:solidFill>
                  <a:srgbClr val="FFFFFF"/>
                </a:solidFill>
              </a:endParaRPr>
            </a:p>
          </p:txBody>
        </p:sp>
        <p:sp>
          <p:nvSpPr>
            <p:cNvPr id="99" name="Google Shape;99;p17"/>
            <p:cNvSpPr/>
            <p:nvPr/>
          </p:nvSpPr>
          <p:spPr>
            <a:xfrm rot="-5400000">
              <a:off x="1839922" y="2065240"/>
              <a:ext cx="670500" cy="14877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a:off x="1499580" y="2547849"/>
              <a:ext cx="6681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a:off x="1545087" y="2593341"/>
              <a:ext cx="570900" cy="431400"/>
            </a:xfrm>
            <a:prstGeom prst="pie">
              <a:avLst>
                <a:gd fmla="val 16226349" name="adj1"/>
                <a:gd fmla="val 11099339"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a:off x="2167588" y="2616792"/>
              <a:ext cx="6681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Light"/>
                  <a:ea typeface="Roboto Light"/>
                  <a:cs typeface="Roboto Light"/>
                  <a:sym typeface="Roboto Light"/>
                </a:rPr>
                <a:t>77%</a:t>
              </a:r>
              <a:endParaRPr sz="1800">
                <a:solidFill>
                  <a:srgbClr val="FFFFFF"/>
                </a:solidFill>
                <a:latin typeface="Roboto Light"/>
                <a:ea typeface="Roboto Light"/>
                <a:cs typeface="Roboto Light"/>
                <a:sym typeface="Roboto Light"/>
              </a:endParaRPr>
            </a:p>
          </p:txBody>
        </p:sp>
        <p:cxnSp>
          <p:nvCxnSpPr>
            <p:cNvPr id="103" name="Google Shape;103;p17"/>
            <p:cNvCxnSpPr/>
            <p:nvPr/>
          </p:nvCxnSpPr>
          <p:spPr>
            <a:xfrm>
              <a:off x="5281093" y="2585784"/>
              <a:ext cx="0" cy="444600"/>
            </a:xfrm>
            <a:prstGeom prst="straightConnector1">
              <a:avLst/>
            </a:prstGeom>
            <a:noFill/>
            <a:ln cap="flat" cmpd="sng" w="9525">
              <a:solidFill>
                <a:srgbClr val="FFFFFF"/>
              </a:solidFill>
              <a:prstDash val="dot"/>
              <a:round/>
              <a:headEnd len="sm" w="sm" type="none"/>
              <a:tailEnd len="sm" w="sm" type="none"/>
            </a:ln>
          </p:spPr>
        </p:cxnSp>
      </p:grpSp>
      <p:grpSp>
        <p:nvGrpSpPr>
          <p:cNvPr id="104" name="Google Shape;104;p17"/>
          <p:cNvGrpSpPr/>
          <p:nvPr/>
        </p:nvGrpSpPr>
        <p:grpSpPr>
          <a:xfrm>
            <a:off x="1105075" y="1310189"/>
            <a:ext cx="6954635" cy="1199746"/>
            <a:chOff x="1499580" y="2473842"/>
            <a:chExt cx="6498444" cy="795904"/>
          </a:xfrm>
        </p:grpSpPr>
        <p:sp>
          <p:nvSpPr>
            <p:cNvPr id="105" name="Google Shape;105;p17"/>
            <p:cNvSpPr/>
            <p:nvPr/>
          </p:nvSpPr>
          <p:spPr>
            <a:xfrm rot="-5400000">
              <a:off x="4644475" y="-209208"/>
              <a:ext cx="670500" cy="6036600"/>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txBox="1"/>
            <p:nvPr/>
          </p:nvSpPr>
          <p:spPr>
            <a:xfrm>
              <a:off x="5350122" y="2525146"/>
              <a:ext cx="2588700" cy="7446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200">
                  <a:solidFill>
                    <a:srgbClr val="FFFFFF"/>
                  </a:solidFill>
                </a:rPr>
                <a:t>75% of dispensaries, 60% of hospitals and 80% of doctors serve </a:t>
              </a:r>
              <a:r>
                <a:rPr lang="en" sz="1200">
                  <a:solidFill>
                    <a:srgbClr val="FFFF00"/>
                  </a:solidFill>
                </a:rPr>
                <a:t>only urban areas</a:t>
              </a:r>
              <a:r>
                <a:rPr lang="en" sz="1200">
                  <a:solidFill>
                    <a:srgbClr val="FFFFFF"/>
                  </a:solidFill>
                </a:rPr>
                <a:t>, i.e., 28% of the Indian population.</a:t>
              </a:r>
              <a:endParaRPr sz="1200">
                <a:highlight>
                  <a:srgbClr val="E4E8EE"/>
                </a:highlight>
              </a:endParaRPr>
            </a:p>
            <a:p>
              <a:pPr indent="0" lvl="0" marL="0" rtl="0" algn="l">
                <a:lnSpc>
                  <a:spcPct val="115000"/>
                </a:lnSpc>
                <a:spcBef>
                  <a:spcPts val="0"/>
                </a:spcBef>
                <a:spcAft>
                  <a:spcPts val="0"/>
                </a:spcAft>
                <a:buNone/>
              </a:pPr>
              <a:r>
                <a:t/>
              </a:r>
              <a:endParaRPr sz="1000">
                <a:solidFill>
                  <a:srgbClr val="FFFFFF"/>
                </a:solidFill>
              </a:endParaRPr>
            </a:p>
          </p:txBody>
        </p:sp>
        <p:sp>
          <p:nvSpPr>
            <p:cNvPr id="107" name="Google Shape;107;p17"/>
            <p:cNvSpPr txBox="1"/>
            <p:nvPr/>
          </p:nvSpPr>
          <p:spPr>
            <a:xfrm>
              <a:off x="2442652" y="2484629"/>
              <a:ext cx="2859000" cy="657000"/>
            </a:xfrm>
            <a:prstGeom prst="rect">
              <a:avLst/>
            </a:prstGeom>
            <a:noFill/>
            <a:ln>
              <a:noFill/>
            </a:ln>
          </p:spPr>
          <p:txBody>
            <a:bodyPr anchorCtr="0" anchor="ctr" bIns="91425" lIns="91425" spcFirstLastPara="1" rIns="91425" wrap="square" tIns="91425">
              <a:noAutofit/>
            </a:bodyPr>
            <a:lstStyle/>
            <a:p>
              <a:pPr indent="0" lvl="0" marL="457200" rtl="0" algn="just">
                <a:lnSpc>
                  <a:spcPct val="115000"/>
                </a:lnSpc>
                <a:spcBef>
                  <a:spcPts val="0"/>
                </a:spcBef>
                <a:spcAft>
                  <a:spcPts val="0"/>
                </a:spcAft>
                <a:buNone/>
              </a:pPr>
              <a:r>
                <a:rPr lang="en" sz="1600">
                  <a:solidFill>
                    <a:srgbClr val="FFFFFF"/>
                  </a:solidFill>
                </a:rPr>
                <a:t>Discrepancy in medical services in rural and urban areas</a:t>
              </a:r>
              <a:endParaRPr sz="1600">
                <a:solidFill>
                  <a:srgbClr val="FFFFFF"/>
                </a:solidFill>
              </a:endParaRPr>
            </a:p>
          </p:txBody>
        </p:sp>
        <p:sp>
          <p:nvSpPr>
            <p:cNvPr id="108" name="Google Shape;108;p17"/>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a:off x="2025185" y="2616794"/>
              <a:ext cx="7176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Light"/>
                  <a:ea typeface="Roboto Light"/>
                  <a:cs typeface="Roboto Light"/>
                  <a:sym typeface="Roboto Light"/>
                </a:rPr>
                <a:t>28%</a:t>
              </a:r>
              <a:endParaRPr sz="1800">
                <a:solidFill>
                  <a:srgbClr val="FFFFFF"/>
                </a:solidFill>
                <a:latin typeface="Roboto Light"/>
                <a:ea typeface="Roboto Light"/>
                <a:cs typeface="Roboto Light"/>
                <a:sym typeface="Roboto Light"/>
              </a:endParaRPr>
            </a:p>
          </p:txBody>
        </p:sp>
        <p:cxnSp>
          <p:nvCxnSpPr>
            <p:cNvPr id="111" name="Google Shape;111;p17"/>
            <p:cNvCxnSpPr/>
            <p:nvPr/>
          </p:nvCxnSpPr>
          <p:spPr>
            <a:xfrm>
              <a:off x="5281093" y="2585784"/>
              <a:ext cx="0" cy="444600"/>
            </a:xfrm>
            <a:prstGeom prst="straightConnector1">
              <a:avLst/>
            </a:prstGeom>
            <a:noFill/>
            <a:ln cap="flat" cmpd="sng" w="9525">
              <a:solidFill>
                <a:srgbClr val="FFFFFF"/>
              </a:solidFill>
              <a:prstDash val="dot"/>
              <a:round/>
              <a:headEnd len="sm" w="sm" type="none"/>
              <a:tailEnd len="sm" w="sm" type="none"/>
            </a:ln>
          </p:spPr>
        </p:cxnSp>
      </p:grpSp>
      <p:sp>
        <p:nvSpPr>
          <p:cNvPr id="112" name="Google Shape;112;p17"/>
          <p:cNvSpPr txBox="1"/>
          <p:nvPr/>
        </p:nvSpPr>
        <p:spPr>
          <a:xfrm>
            <a:off x="1627025" y="341150"/>
            <a:ext cx="60621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The Prevailing Problems in the Country</a:t>
            </a:r>
            <a:r>
              <a:rPr lang="en" sz="2400">
                <a:solidFill>
                  <a:srgbClr val="FFFFFF"/>
                </a:solidFill>
              </a:rPr>
              <a:t> </a:t>
            </a:r>
            <a:endParaRPr sz="2400">
              <a:solidFill>
                <a:srgbClr val="FFFFFF"/>
              </a:solidFill>
            </a:endParaRPr>
          </a:p>
        </p:txBody>
      </p:sp>
      <p:sp>
        <p:nvSpPr>
          <p:cNvPr id="113" name="Google Shape;113;p17"/>
          <p:cNvSpPr/>
          <p:nvPr/>
        </p:nvSpPr>
        <p:spPr>
          <a:xfrm rot="-5400000">
            <a:off x="1322725" y="1015400"/>
            <a:ext cx="1010700" cy="15921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17"/>
          <p:cNvGrpSpPr/>
          <p:nvPr/>
        </p:nvGrpSpPr>
        <p:grpSpPr>
          <a:xfrm>
            <a:off x="1625191" y="3368243"/>
            <a:ext cx="6460369" cy="1122353"/>
            <a:chOff x="1961425" y="2473842"/>
            <a:chExt cx="6036600" cy="744562"/>
          </a:xfrm>
        </p:grpSpPr>
        <p:sp>
          <p:nvSpPr>
            <p:cNvPr id="115" name="Google Shape;115;p17"/>
            <p:cNvSpPr/>
            <p:nvPr/>
          </p:nvSpPr>
          <p:spPr>
            <a:xfrm rot="-5400000">
              <a:off x="4644475" y="-209208"/>
              <a:ext cx="670500" cy="6036600"/>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txBox="1"/>
            <p:nvPr/>
          </p:nvSpPr>
          <p:spPr>
            <a:xfrm>
              <a:off x="4936225" y="2561404"/>
              <a:ext cx="2838600" cy="657000"/>
            </a:xfrm>
            <a:prstGeom prst="rect">
              <a:avLst/>
            </a:prstGeom>
            <a:noFill/>
            <a:ln>
              <a:noFill/>
            </a:ln>
          </p:spPr>
          <p:txBody>
            <a:bodyPr anchorCtr="0" anchor="ctr" bIns="91425" lIns="91425" spcFirstLastPara="1" rIns="91425" wrap="square" tIns="91425">
              <a:noAutofit/>
            </a:bodyPr>
            <a:lstStyle/>
            <a:p>
              <a:pPr indent="0" lvl="0" marL="457200" rtl="0" algn="just">
                <a:spcBef>
                  <a:spcPts val="0"/>
                </a:spcBef>
                <a:spcAft>
                  <a:spcPts val="0"/>
                </a:spcAft>
                <a:buNone/>
              </a:pPr>
              <a:r>
                <a:rPr lang="en" sz="1200">
                  <a:solidFill>
                    <a:srgbClr val="FFFFFF"/>
                  </a:solidFill>
                </a:rPr>
                <a:t>74% of </a:t>
              </a:r>
              <a:r>
                <a:rPr lang="en" sz="1200">
                  <a:solidFill>
                    <a:schemeClr val="accent6"/>
                  </a:solidFill>
                </a:rPr>
                <a:t>severe asthma cases</a:t>
              </a:r>
              <a:r>
                <a:rPr lang="en" sz="1200">
                  <a:solidFill>
                    <a:srgbClr val="FFFFFF"/>
                  </a:solidFill>
                </a:rPr>
                <a:t> could have been prevented by prior diagnosis.</a:t>
              </a:r>
              <a:endParaRPr sz="1200">
                <a:highlight>
                  <a:srgbClr val="E4E8EE"/>
                </a:highlight>
              </a:endParaRPr>
            </a:p>
            <a:p>
              <a:pPr indent="0" lvl="0" marL="457200" rtl="0" algn="l">
                <a:lnSpc>
                  <a:spcPct val="115000"/>
                </a:lnSpc>
                <a:spcBef>
                  <a:spcPts val="0"/>
                </a:spcBef>
                <a:spcAft>
                  <a:spcPts val="0"/>
                </a:spcAft>
                <a:buNone/>
              </a:pPr>
              <a:r>
                <a:t/>
              </a:r>
              <a:endParaRPr sz="1000">
                <a:solidFill>
                  <a:srgbClr val="FFFFFF"/>
                </a:solidFill>
              </a:endParaRPr>
            </a:p>
          </p:txBody>
        </p:sp>
        <p:sp>
          <p:nvSpPr>
            <p:cNvPr id="117" name="Google Shape;117;p17"/>
            <p:cNvSpPr txBox="1"/>
            <p:nvPr/>
          </p:nvSpPr>
          <p:spPr>
            <a:xfrm>
              <a:off x="2894834" y="2479584"/>
              <a:ext cx="2240400" cy="65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FFFFFF"/>
                  </a:solidFill>
                </a:rPr>
                <a:t>Lack of timely diagnosis</a:t>
              </a:r>
              <a:endParaRPr sz="1600">
                <a:solidFill>
                  <a:srgbClr val="FFFFFF"/>
                </a:solidFill>
              </a:endParaRPr>
            </a:p>
          </p:txBody>
        </p:sp>
        <p:cxnSp>
          <p:nvCxnSpPr>
            <p:cNvPr id="118" name="Google Shape;118;p17"/>
            <p:cNvCxnSpPr/>
            <p:nvPr/>
          </p:nvCxnSpPr>
          <p:spPr>
            <a:xfrm>
              <a:off x="5281093" y="2585784"/>
              <a:ext cx="0" cy="444600"/>
            </a:xfrm>
            <a:prstGeom prst="straightConnector1">
              <a:avLst/>
            </a:prstGeom>
            <a:noFill/>
            <a:ln cap="flat" cmpd="sng" w="9525">
              <a:solidFill>
                <a:srgbClr val="FFFFFF"/>
              </a:solidFill>
              <a:prstDash val="dot"/>
              <a:round/>
              <a:headEnd len="sm" w="sm" type="none"/>
              <a:tailEnd len="sm" w="sm" type="none"/>
            </a:ln>
          </p:spPr>
        </p:cxnSp>
      </p:grpSp>
      <p:sp>
        <p:nvSpPr>
          <p:cNvPr id="119" name="Google Shape;119;p17"/>
          <p:cNvSpPr/>
          <p:nvPr/>
        </p:nvSpPr>
        <p:spPr>
          <a:xfrm>
            <a:off x="1083925" y="1407150"/>
            <a:ext cx="714900" cy="787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1135827" y="1475550"/>
            <a:ext cx="611100" cy="650400"/>
          </a:xfrm>
          <a:prstGeom prst="pie">
            <a:avLst>
              <a:gd fmla="val 16173196" name="adj1"/>
              <a:gd fmla="val 392941"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rot="-5400000">
            <a:off x="1322725" y="3077550"/>
            <a:ext cx="1010700" cy="15921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2" name="Google Shape;122;p17"/>
          <p:cNvSpPr txBox="1"/>
          <p:nvPr/>
        </p:nvSpPr>
        <p:spPr>
          <a:xfrm>
            <a:off x="1798825" y="1597563"/>
            <a:ext cx="8136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Light"/>
                <a:ea typeface="Roboto Light"/>
                <a:cs typeface="Roboto Light"/>
                <a:sym typeface="Roboto Light"/>
              </a:rPr>
              <a:t>28%</a:t>
            </a:r>
            <a:endParaRPr sz="2400">
              <a:solidFill>
                <a:srgbClr val="FFFFFF"/>
              </a:solidFill>
            </a:endParaRPr>
          </a:p>
        </p:txBody>
      </p:sp>
      <p:sp>
        <p:nvSpPr>
          <p:cNvPr id="123" name="Google Shape;123;p17"/>
          <p:cNvSpPr/>
          <p:nvPr/>
        </p:nvSpPr>
        <p:spPr>
          <a:xfrm>
            <a:off x="1083925" y="3480000"/>
            <a:ext cx="714900" cy="787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a:off x="1135827" y="3548400"/>
            <a:ext cx="611100" cy="650400"/>
          </a:xfrm>
          <a:prstGeom prst="pie">
            <a:avLst>
              <a:gd fmla="val 16226349" name="adj1"/>
              <a:gd fmla="val 10598916"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txBox="1"/>
          <p:nvPr/>
        </p:nvSpPr>
        <p:spPr>
          <a:xfrm>
            <a:off x="1798825" y="3624600"/>
            <a:ext cx="8136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Light"/>
                <a:ea typeface="Roboto Light"/>
                <a:cs typeface="Roboto Light"/>
                <a:sym typeface="Roboto Light"/>
              </a:rPr>
              <a:t>74%</a:t>
            </a:r>
            <a:endParaRPr sz="1800">
              <a:solidFill>
                <a:srgbClr val="FFFFFF"/>
              </a:solidFill>
              <a:latin typeface="Roboto Light"/>
              <a:ea typeface="Roboto Light"/>
              <a:cs typeface="Roboto Light"/>
              <a:sym typeface="Roboto Light"/>
            </a:endParaRPr>
          </a:p>
        </p:txBody>
      </p:sp>
      <p:sp>
        <p:nvSpPr>
          <p:cNvPr id="126" name="Google Shape;126;p17"/>
          <p:cNvSpPr txBox="1"/>
          <p:nvPr/>
        </p:nvSpPr>
        <p:spPr>
          <a:xfrm>
            <a:off x="781425" y="4687100"/>
            <a:ext cx="77046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*According to National Health Profile 2018.</a:t>
            </a:r>
            <a:endParaRPr sz="8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311700" y="2568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Lung Disease in India</a:t>
            </a:r>
            <a:endParaRPr b="1"/>
          </a:p>
        </p:txBody>
      </p:sp>
      <p:sp>
        <p:nvSpPr>
          <p:cNvPr id="132" name="Google Shape;132;p18"/>
          <p:cNvSpPr txBox="1"/>
          <p:nvPr/>
        </p:nvSpPr>
        <p:spPr>
          <a:xfrm>
            <a:off x="196475" y="992700"/>
            <a:ext cx="5106600" cy="39222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Clr>
                <a:srgbClr val="FFFFFF"/>
              </a:buClr>
              <a:buSzPts val="1800"/>
              <a:buChar char="●"/>
            </a:pPr>
            <a:r>
              <a:rPr lang="en" sz="1800">
                <a:solidFill>
                  <a:srgbClr val="FFFFFF"/>
                </a:solidFill>
              </a:rPr>
              <a:t>High prevalence due to </a:t>
            </a:r>
            <a:r>
              <a:rPr lang="en" sz="1800">
                <a:solidFill>
                  <a:srgbClr val="FFFF00"/>
                </a:solidFill>
              </a:rPr>
              <a:t>increasing pollution</a:t>
            </a:r>
            <a:r>
              <a:rPr lang="en" sz="1800">
                <a:solidFill>
                  <a:srgbClr val="FFFFFF"/>
                </a:solidFill>
              </a:rPr>
              <a:t> and extensive use of unconventional forms of </a:t>
            </a:r>
            <a:r>
              <a:rPr lang="en" sz="1800">
                <a:solidFill>
                  <a:srgbClr val="FFFF00"/>
                </a:solidFill>
              </a:rPr>
              <a:t>tobacco.</a:t>
            </a:r>
            <a:endParaRPr sz="1800">
              <a:solidFill>
                <a:srgbClr val="FFFF00"/>
              </a:solidFill>
            </a:endParaRPr>
          </a:p>
          <a:p>
            <a:pPr indent="0" lvl="0" marL="45720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00"/>
                </a:solidFill>
              </a:rPr>
              <a:t>6% of children</a:t>
            </a:r>
            <a:r>
              <a:rPr lang="en" sz="1800">
                <a:solidFill>
                  <a:srgbClr val="FFFFFF"/>
                </a:solidFill>
              </a:rPr>
              <a:t> in India suffer from Asthma.*</a:t>
            </a:r>
            <a:endParaRPr sz="1800">
              <a:solidFill>
                <a:srgbClr val="FFFFFF"/>
              </a:solidFill>
            </a:endParaRPr>
          </a:p>
          <a:p>
            <a:pPr indent="0" lvl="0" marL="91440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00"/>
                </a:solidFill>
              </a:rPr>
              <a:t>~25%</a:t>
            </a:r>
            <a:r>
              <a:rPr lang="en" sz="1800">
                <a:solidFill>
                  <a:srgbClr val="FF0000"/>
                </a:solidFill>
              </a:rPr>
              <a:t> </a:t>
            </a:r>
            <a:r>
              <a:rPr lang="en" sz="1800">
                <a:solidFill>
                  <a:srgbClr val="FFFFFF"/>
                </a:solidFill>
              </a:rPr>
              <a:t>of global deaths due to</a:t>
            </a:r>
            <a:r>
              <a:rPr lang="en" sz="1800">
                <a:solidFill>
                  <a:srgbClr val="FF0000"/>
                </a:solidFill>
              </a:rPr>
              <a:t> </a:t>
            </a:r>
            <a:r>
              <a:rPr lang="en" sz="1800">
                <a:solidFill>
                  <a:srgbClr val="FFFF00"/>
                </a:solidFill>
              </a:rPr>
              <a:t>TB</a:t>
            </a:r>
            <a:r>
              <a:rPr lang="en" sz="1800">
                <a:solidFill>
                  <a:srgbClr val="FF0000"/>
                </a:solidFill>
              </a:rPr>
              <a:t> </a:t>
            </a:r>
            <a:r>
              <a:rPr lang="en" sz="1800">
                <a:solidFill>
                  <a:srgbClr val="FFFFFF"/>
                </a:solidFill>
              </a:rPr>
              <a:t>are in India.**</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13% of deaths in India are from COPD, </a:t>
            </a:r>
            <a:r>
              <a:rPr lang="en" sz="1800">
                <a:solidFill>
                  <a:srgbClr val="FFFF00"/>
                </a:solidFill>
              </a:rPr>
              <a:t>second highest</a:t>
            </a:r>
            <a:r>
              <a:rPr lang="en" sz="1800">
                <a:solidFill>
                  <a:srgbClr val="FFFFFF"/>
                </a:solidFill>
              </a:rPr>
              <a:t> just after heart diseases. Moreover, COPD can also lead to Lung Cancer.</a:t>
            </a:r>
            <a:endParaRPr sz="1800">
              <a:solidFill>
                <a:srgbClr val="FFFFFF"/>
              </a:solidFill>
            </a:endParaRPr>
          </a:p>
          <a:p>
            <a:pPr indent="0" lvl="0" marL="457200" rtl="0" algn="l">
              <a:spcBef>
                <a:spcPts val="1600"/>
              </a:spcBef>
              <a:spcAft>
                <a:spcPts val="0"/>
              </a:spcAft>
              <a:buNone/>
            </a:pPr>
            <a:r>
              <a:rPr lang="en" sz="700">
                <a:solidFill>
                  <a:srgbClr val="FFFFFF"/>
                </a:solidFill>
              </a:rPr>
              <a:t>*2018 Global Asthma Report 	** HIV-associated tuberculosis on the rise :India TB Report     </a:t>
            </a:r>
            <a:endParaRPr sz="800">
              <a:solidFill>
                <a:srgbClr val="FFFFFF"/>
              </a:solidFill>
            </a:endParaRPr>
          </a:p>
          <a:p>
            <a:pPr indent="0" lvl="0" marL="457200" rtl="0" algn="l">
              <a:spcBef>
                <a:spcPts val="1600"/>
              </a:spcBef>
              <a:spcAft>
                <a:spcPts val="0"/>
              </a:spcAft>
              <a:buNone/>
            </a:pPr>
            <a:r>
              <a:rPr lang="en" sz="700">
                <a:solidFill>
                  <a:srgbClr val="FFFFFF"/>
                </a:solidFill>
              </a:rPr>
              <a:t>  **</a:t>
            </a:r>
            <a:endParaRPr sz="700">
              <a:solidFill>
                <a:srgbClr val="FFFFFF"/>
              </a:solidFill>
            </a:endParaRPr>
          </a:p>
          <a:p>
            <a:pPr indent="0" lvl="0" marL="457200" rtl="0" algn="l">
              <a:spcBef>
                <a:spcPts val="1600"/>
              </a:spcBef>
              <a:spcAft>
                <a:spcPts val="0"/>
              </a:spcAft>
              <a:buNone/>
            </a:pPr>
            <a:r>
              <a:t/>
            </a:r>
            <a:endParaRPr sz="700">
              <a:solidFill>
                <a:srgbClr val="FFFFFF"/>
              </a:solidFill>
            </a:endParaRPr>
          </a:p>
          <a:p>
            <a:pPr indent="0" lvl="0" marL="457200" rtl="0" algn="l">
              <a:spcBef>
                <a:spcPts val="1600"/>
              </a:spcBef>
              <a:spcAft>
                <a:spcPts val="1600"/>
              </a:spcAft>
              <a:buNone/>
            </a:pPr>
            <a:r>
              <a:t/>
            </a:r>
            <a:endParaRPr sz="2000">
              <a:solidFill>
                <a:srgbClr val="FFFFFF"/>
              </a:solidFill>
              <a:latin typeface="Times New Roman"/>
              <a:ea typeface="Times New Roman"/>
              <a:cs typeface="Times New Roman"/>
              <a:sym typeface="Times New Roman"/>
            </a:endParaRPr>
          </a:p>
        </p:txBody>
      </p:sp>
      <p:pic>
        <p:nvPicPr>
          <p:cNvPr id="133" name="Google Shape;133;p18"/>
          <p:cNvPicPr preferRelativeResize="0"/>
          <p:nvPr/>
        </p:nvPicPr>
        <p:blipFill>
          <a:blip r:embed="rId3">
            <a:alphaModFix/>
          </a:blip>
          <a:stretch>
            <a:fillRect/>
          </a:stretch>
        </p:blipFill>
        <p:spPr>
          <a:xfrm>
            <a:off x="5248800" y="1718775"/>
            <a:ext cx="3783725" cy="2270225"/>
          </a:xfrm>
          <a:prstGeom prst="rect">
            <a:avLst/>
          </a:prstGeom>
          <a:noFill/>
          <a:ln>
            <a:noFill/>
          </a:ln>
        </p:spPr>
      </p:pic>
      <p:sp>
        <p:nvSpPr>
          <p:cNvPr id="134" name="Google Shape;134;p18"/>
          <p:cNvSpPr txBox="1"/>
          <p:nvPr/>
        </p:nvSpPr>
        <p:spPr>
          <a:xfrm>
            <a:off x="5493225" y="4143750"/>
            <a:ext cx="41436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Death </a:t>
            </a:r>
            <a:r>
              <a:rPr lang="en">
                <a:solidFill>
                  <a:srgbClr val="FFFFFF"/>
                </a:solidFill>
              </a:rPr>
              <a:t>tolls</a:t>
            </a:r>
            <a:r>
              <a:rPr lang="en">
                <a:solidFill>
                  <a:srgbClr val="FFFFFF"/>
                </a:solidFill>
              </a:rPr>
              <a:t> per year in various countries</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grpSp>
        <p:nvGrpSpPr>
          <p:cNvPr id="139" name="Google Shape;139;p19"/>
          <p:cNvGrpSpPr/>
          <p:nvPr/>
        </p:nvGrpSpPr>
        <p:grpSpPr>
          <a:xfrm>
            <a:off x="559266" y="1448837"/>
            <a:ext cx="8025392" cy="866795"/>
            <a:chOff x="1593000" y="2322568"/>
            <a:chExt cx="5957975" cy="643500"/>
          </a:xfrm>
        </p:grpSpPr>
        <p:sp>
          <p:nvSpPr>
            <p:cNvPr id="140" name="Google Shape;140;p1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flipH="1">
              <a:off x="2283025" y="2322575"/>
              <a:ext cx="1844400" cy="6426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rot="-5400000">
              <a:off x="3501574" y="1934671"/>
              <a:ext cx="643356" cy="1419149"/>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Spirometry</a:t>
              </a:r>
              <a:endParaRPr sz="1800">
                <a:solidFill>
                  <a:srgbClr val="FFFFFF"/>
                </a:solidFill>
              </a:endParaRPr>
            </a:p>
          </p:txBody>
        </p:sp>
        <p:sp>
          <p:nvSpPr>
            <p:cNvPr id="144" name="Google Shape;144;p19"/>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1593000" y="2322575"/>
              <a:ext cx="690000" cy="6426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46" name="Google Shape;146;p1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sz="1000">
                  <a:highlight>
                    <a:srgbClr val="F3F3F3"/>
                  </a:highlight>
                </a:rPr>
                <a:t>Barely implemented</a:t>
              </a:r>
              <a:endParaRPr sz="1000">
                <a:highlight>
                  <a:srgbClr val="F3F3F3"/>
                </a:highlight>
              </a:endParaRPr>
            </a:p>
            <a:p>
              <a:pPr indent="-292100" lvl="0" marL="457200" rtl="0" algn="l">
                <a:lnSpc>
                  <a:spcPct val="115000"/>
                </a:lnSpc>
                <a:spcBef>
                  <a:spcPts val="0"/>
                </a:spcBef>
                <a:spcAft>
                  <a:spcPts val="0"/>
                </a:spcAft>
                <a:buSzPts val="1000"/>
                <a:buChar char="●"/>
              </a:pPr>
              <a:r>
                <a:rPr lang="en" sz="1000">
                  <a:highlight>
                    <a:srgbClr val="F3F3F3"/>
                  </a:highlight>
                </a:rPr>
                <a:t>Used to monitor chronic lung conditions </a:t>
              </a:r>
              <a:endParaRPr sz="1000">
                <a:highlight>
                  <a:srgbClr val="F3F3F3"/>
                </a:highlight>
              </a:endParaRPr>
            </a:p>
            <a:p>
              <a:pPr indent="-292100" lvl="0" marL="457200" rtl="0" algn="l">
                <a:lnSpc>
                  <a:spcPct val="115000"/>
                </a:lnSpc>
                <a:spcBef>
                  <a:spcPts val="0"/>
                </a:spcBef>
                <a:spcAft>
                  <a:spcPts val="0"/>
                </a:spcAft>
                <a:buSzPts val="1000"/>
                <a:buChar char="●"/>
              </a:pPr>
              <a:r>
                <a:rPr lang="en" sz="1000">
                  <a:highlight>
                    <a:srgbClr val="F3F3F3"/>
                  </a:highlight>
                </a:rPr>
                <a:t>Te</a:t>
              </a:r>
              <a:r>
                <a:rPr lang="en" sz="1000"/>
                <a:t>st may trigger severe breathing problems</a:t>
              </a:r>
              <a:endParaRPr sz="1000">
                <a:highlight>
                  <a:srgbClr val="FFFFFF"/>
                </a:highlight>
              </a:endParaRPr>
            </a:p>
          </p:txBody>
        </p:sp>
      </p:grpSp>
      <p:grpSp>
        <p:nvGrpSpPr>
          <p:cNvPr id="147" name="Google Shape;147;p19"/>
          <p:cNvGrpSpPr/>
          <p:nvPr/>
        </p:nvGrpSpPr>
        <p:grpSpPr>
          <a:xfrm>
            <a:off x="559266" y="2391833"/>
            <a:ext cx="8025392" cy="866795"/>
            <a:chOff x="1593000" y="2322568"/>
            <a:chExt cx="5957975" cy="643500"/>
          </a:xfrm>
        </p:grpSpPr>
        <p:sp>
          <p:nvSpPr>
            <p:cNvPr id="148" name="Google Shape;148;p1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flipH="1">
              <a:off x="2283025" y="2322575"/>
              <a:ext cx="1844400" cy="6426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rot="-5400000">
              <a:off x="3501574" y="1934671"/>
              <a:ext cx="643356" cy="1419149"/>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Skin Test (PPD Test)</a:t>
              </a:r>
              <a:endParaRPr sz="1800">
                <a:solidFill>
                  <a:srgbClr val="FFFFFF"/>
                </a:solidFill>
              </a:endParaRPr>
            </a:p>
          </p:txBody>
        </p:sp>
        <p:sp>
          <p:nvSpPr>
            <p:cNvPr id="152" name="Google Shape;152;p19"/>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1593000" y="2322575"/>
              <a:ext cx="690000" cy="6426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154" name="Google Shape;154;p19"/>
            <p:cNvSpPr/>
            <p:nvPr/>
          </p:nvSpPr>
          <p:spPr>
            <a:xfrm>
              <a:off x="4387847" y="2323750"/>
              <a:ext cx="3082500" cy="642300"/>
            </a:xfrm>
            <a:prstGeom prst="rect">
              <a:avLst/>
            </a:prstGeom>
            <a:noFill/>
            <a:ln>
              <a:noFill/>
            </a:ln>
          </p:spPr>
          <p:txBody>
            <a:bodyPr anchorCtr="0" anchor="ctr" bIns="91425" lIns="91425" spcFirstLastPara="1" rIns="91425" wrap="square" tIns="91425">
              <a:noAutofit/>
            </a:bodyPr>
            <a:lstStyle/>
            <a:p>
              <a:pPr indent="-292100" lvl="0" marL="457200" rtl="0" algn="just">
                <a:lnSpc>
                  <a:spcPct val="115000"/>
                </a:lnSpc>
                <a:spcBef>
                  <a:spcPts val="0"/>
                </a:spcBef>
                <a:spcAft>
                  <a:spcPts val="0"/>
                </a:spcAft>
                <a:buSzPts val="1000"/>
                <a:buChar char="●"/>
              </a:pPr>
              <a:r>
                <a:rPr lang="en" sz="1000"/>
                <a:t>Results require at least 48 hours </a:t>
              </a:r>
              <a:endParaRPr sz="1000"/>
            </a:p>
          </p:txBody>
        </p:sp>
      </p:grpSp>
      <p:grpSp>
        <p:nvGrpSpPr>
          <p:cNvPr id="155" name="Google Shape;155;p19"/>
          <p:cNvGrpSpPr/>
          <p:nvPr/>
        </p:nvGrpSpPr>
        <p:grpSpPr>
          <a:xfrm>
            <a:off x="559304" y="3334817"/>
            <a:ext cx="8025392" cy="866795"/>
            <a:chOff x="1593000" y="2322568"/>
            <a:chExt cx="5957975" cy="643500"/>
          </a:xfrm>
        </p:grpSpPr>
        <p:sp>
          <p:nvSpPr>
            <p:cNvPr id="156" name="Google Shape;156;p1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flipH="1">
              <a:off x="2283025" y="2322575"/>
              <a:ext cx="1844400" cy="6426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rot="-5400000">
              <a:off x="3501574" y="1934671"/>
              <a:ext cx="643356" cy="1419149"/>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Blood Test</a:t>
              </a:r>
              <a:endParaRPr sz="1800">
                <a:solidFill>
                  <a:srgbClr val="FFFFFF"/>
                </a:solidFill>
              </a:endParaRPr>
            </a:p>
          </p:txBody>
        </p:sp>
        <p:sp>
          <p:nvSpPr>
            <p:cNvPr id="160" name="Google Shape;160;p19"/>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1593000" y="2322575"/>
              <a:ext cx="690000" cy="6426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62" name="Google Shape;162;p19"/>
            <p:cNvSpPr/>
            <p:nvPr/>
          </p:nvSpPr>
          <p:spPr>
            <a:xfrm>
              <a:off x="4425137" y="2322581"/>
              <a:ext cx="2971200" cy="642300"/>
            </a:xfrm>
            <a:prstGeom prst="rect">
              <a:avLst/>
            </a:prstGeom>
            <a:noFill/>
            <a:ln>
              <a:noFill/>
            </a:ln>
          </p:spPr>
          <p:txBody>
            <a:bodyPr anchorCtr="0" anchor="ctr" bIns="91425" lIns="91425" spcFirstLastPara="1" rIns="91425" wrap="square" tIns="91425">
              <a:noAutofit/>
            </a:bodyPr>
            <a:lstStyle/>
            <a:p>
              <a:pPr indent="-234950" lvl="0" marL="342900" rtl="0" algn="just">
                <a:lnSpc>
                  <a:spcPct val="115000"/>
                </a:lnSpc>
                <a:spcBef>
                  <a:spcPts val="0"/>
                </a:spcBef>
                <a:spcAft>
                  <a:spcPts val="0"/>
                </a:spcAft>
                <a:buSzPts val="1000"/>
                <a:buChar char="●"/>
              </a:pPr>
              <a:r>
                <a:rPr lang="en" sz="1000"/>
                <a:t>High Cost</a:t>
              </a:r>
              <a:endParaRPr sz="1000"/>
            </a:p>
            <a:p>
              <a:pPr indent="-234950" lvl="0" marL="342900" rtl="0" algn="just">
                <a:lnSpc>
                  <a:spcPct val="115000"/>
                </a:lnSpc>
                <a:spcBef>
                  <a:spcPts val="0"/>
                </a:spcBef>
                <a:spcAft>
                  <a:spcPts val="0"/>
                </a:spcAft>
                <a:buSzPts val="1000"/>
                <a:buChar char="●"/>
              </a:pPr>
              <a:r>
                <a:rPr lang="en" sz="1000"/>
                <a:t>Highly complex</a:t>
              </a:r>
              <a:endParaRPr sz="1000"/>
            </a:p>
            <a:p>
              <a:pPr indent="-234950" lvl="0" marL="342900" rtl="0" algn="just">
                <a:lnSpc>
                  <a:spcPct val="115000"/>
                </a:lnSpc>
                <a:spcBef>
                  <a:spcPts val="0"/>
                </a:spcBef>
                <a:spcAft>
                  <a:spcPts val="0"/>
                </a:spcAft>
                <a:buSzPts val="1000"/>
                <a:buChar char="●"/>
              </a:pPr>
              <a:r>
                <a:rPr lang="en" sz="1000"/>
                <a:t>Requires a lot of laboratory apparatus</a:t>
              </a:r>
              <a:endParaRPr sz="1000"/>
            </a:p>
          </p:txBody>
        </p:sp>
      </p:grpSp>
      <p:sp>
        <p:nvSpPr>
          <p:cNvPr id="163" name="Google Shape;16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Current Screening Methods and their Problems</a:t>
            </a:r>
            <a:endParaRPr b="1"/>
          </a:p>
        </p:txBody>
      </p:sp>
      <p:sp>
        <p:nvSpPr>
          <p:cNvPr id="164" name="Google Shape;164;p19"/>
          <p:cNvSpPr/>
          <p:nvPr/>
        </p:nvSpPr>
        <p:spPr>
          <a:xfrm>
            <a:off x="553500" y="2391825"/>
            <a:ext cx="8037000" cy="1809600"/>
          </a:xfrm>
          <a:prstGeom prst="rect">
            <a:avLst/>
          </a:prstGeom>
          <a:solidFill>
            <a:srgbClr val="000000">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grpSp>
        <p:nvGrpSpPr>
          <p:cNvPr id="169" name="Google Shape;169;p20"/>
          <p:cNvGrpSpPr/>
          <p:nvPr/>
        </p:nvGrpSpPr>
        <p:grpSpPr>
          <a:xfrm>
            <a:off x="559266" y="1448837"/>
            <a:ext cx="8025392" cy="866795"/>
            <a:chOff x="1593000" y="2322568"/>
            <a:chExt cx="5957975" cy="643500"/>
          </a:xfrm>
        </p:grpSpPr>
        <p:sp>
          <p:nvSpPr>
            <p:cNvPr id="170" name="Google Shape;170;p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flipH="1">
              <a:off x="2283025" y="2322575"/>
              <a:ext cx="1844400" cy="6426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rot="-5400000">
              <a:off x="3501574" y="1934671"/>
              <a:ext cx="643356" cy="1419149"/>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Spirometry</a:t>
              </a:r>
              <a:endParaRPr sz="1800">
                <a:solidFill>
                  <a:srgbClr val="FFFFFF"/>
                </a:solidFill>
              </a:endParaRPr>
            </a:p>
          </p:txBody>
        </p:sp>
        <p:sp>
          <p:nvSpPr>
            <p:cNvPr id="174" name="Google Shape;174;p20"/>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1593000" y="2322575"/>
              <a:ext cx="690000" cy="6426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76" name="Google Shape;176;p2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sz="1000">
                  <a:highlight>
                    <a:srgbClr val="F3F3F3"/>
                  </a:highlight>
                </a:rPr>
                <a:t>Barely implemented</a:t>
              </a:r>
              <a:endParaRPr sz="1000">
                <a:highlight>
                  <a:srgbClr val="F3F3F3"/>
                </a:highlight>
              </a:endParaRPr>
            </a:p>
            <a:p>
              <a:pPr indent="-292100" lvl="0" marL="457200" rtl="0" algn="l">
                <a:lnSpc>
                  <a:spcPct val="115000"/>
                </a:lnSpc>
                <a:spcBef>
                  <a:spcPts val="0"/>
                </a:spcBef>
                <a:spcAft>
                  <a:spcPts val="0"/>
                </a:spcAft>
                <a:buSzPts val="1000"/>
                <a:buChar char="●"/>
              </a:pPr>
              <a:r>
                <a:rPr lang="en" sz="1000">
                  <a:highlight>
                    <a:srgbClr val="F3F3F3"/>
                  </a:highlight>
                </a:rPr>
                <a:t>Used to monitor chronic lung conditions </a:t>
              </a:r>
              <a:endParaRPr sz="1000">
                <a:highlight>
                  <a:srgbClr val="F3F3F3"/>
                </a:highlight>
              </a:endParaRPr>
            </a:p>
            <a:p>
              <a:pPr indent="-292100" lvl="0" marL="457200" rtl="0" algn="l">
                <a:lnSpc>
                  <a:spcPct val="115000"/>
                </a:lnSpc>
                <a:spcBef>
                  <a:spcPts val="0"/>
                </a:spcBef>
                <a:spcAft>
                  <a:spcPts val="0"/>
                </a:spcAft>
                <a:buSzPts val="1000"/>
                <a:buChar char="●"/>
              </a:pPr>
              <a:r>
                <a:rPr lang="en" sz="1000">
                  <a:highlight>
                    <a:srgbClr val="F3F3F3"/>
                  </a:highlight>
                </a:rPr>
                <a:t>Te</a:t>
              </a:r>
              <a:r>
                <a:rPr lang="en" sz="1000"/>
                <a:t>st may trigger severe breathing problems</a:t>
              </a:r>
              <a:endParaRPr sz="1000">
                <a:highlight>
                  <a:srgbClr val="FFFFFF"/>
                </a:highlight>
              </a:endParaRPr>
            </a:p>
          </p:txBody>
        </p:sp>
      </p:grpSp>
      <p:grpSp>
        <p:nvGrpSpPr>
          <p:cNvPr id="177" name="Google Shape;177;p20"/>
          <p:cNvGrpSpPr/>
          <p:nvPr/>
        </p:nvGrpSpPr>
        <p:grpSpPr>
          <a:xfrm>
            <a:off x="559266" y="2391833"/>
            <a:ext cx="8025392" cy="866795"/>
            <a:chOff x="1593000" y="2322568"/>
            <a:chExt cx="5957975" cy="643500"/>
          </a:xfrm>
        </p:grpSpPr>
        <p:sp>
          <p:nvSpPr>
            <p:cNvPr id="178" name="Google Shape;178;p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flipH="1">
              <a:off x="2283025" y="2322575"/>
              <a:ext cx="1844400" cy="6426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rot="-5400000">
              <a:off x="3501574" y="1934671"/>
              <a:ext cx="643356" cy="1419149"/>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Skin Test (PPD Test)</a:t>
              </a:r>
              <a:endParaRPr sz="1800">
                <a:solidFill>
                  <a:srgbClr val="FFFFFF"/>
                </a:solidFill>
              </a:endParaRPr>
            </a:p>
          </p:txBody>
        </p:sp>
        <p:sp>
          <p:nvSpPr>
            <p:cNvPr id="182" name="Google Shape;182;p20"/>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1593000" y="2322575"/>
              <a:ext cx="690000" cy="6426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184" name="Google Shape;184;p20"/>
            <p:cNvSpPr/>
            <p:nvPr/>
          </p:nvSpPr>
          <p:spPr>
            <a:xfrm>
              <a:off x="4387847" y="2323750"/>
              <a:ext cx="3082500" cy="642300"/>
            </a:xfrm>
            <a:prstGeom prst="rect">
              <a:avLst/>
            </a:prstGeom>
            <a:noFill/>
            <a:ln>
              <a:noFill/>
            </a:ln>
          </p:spPr>
          <p:txBody>
            <a:bodyPr anchorCtr="0" anchor="ctr" bIns="91425" lIns="91425" spcFirstLastPara="1" rIns="91425" wrap="square" tIns="91425">
              <a:noAutofit/>
            </a:bodyPr>
            <a:lstStyle/>
            <a:p>
              <a:pPr indent="-292100" lvl="0" marL="457200" rtl="0" algn="just">
                <a:lnSpc>
                  <a:spcPct val="115000"/>
                </a:lnSpc>
                <a:spcBef>
                  <a:spcPts val="0"/>
                </a:spcBef>
                <a:spcAft>
                  <a:spcPts val="0"/>
                </a:spcAft>
                <a:buSzPts val="1000"/>
                <a:buChar char="●"/>
              </a:pPr>
              <a:r>
                <a:rPr lang="en" sz="1000"/>
                <a:t>Results require at least 48 hours </a:t>
              </a:r>
              <a:endParaRPr sz="1000"/>
            </a:p>
          </p:txBody>
        </p:sp>
      </p:grpSp>
      <p:grpSp>
        <p:nvGrpSpPr>
          <p:cNvPr id="185" name="Google Shape;185;p20"/>
          <p:cNvGrpSpPr/>
          <p:nvPr/>
        </p:nvGrpSpPr>
        <p:grpSpPr>
          <a:xfrm>
            <a:off x="559304" y="3334817"/>
            <a:ext cx="8025392" cy="866795"/>
            <a:chOff x="1593000" y="2322568"/>
            <a:chExt cx="5957975" cy="643500"/>
          </a:xfrm>
        </p:grpSpPr>
        <p:sp>
          <p:nvSpPr>
            <p:cNvPr id="186" name="Google Shape;186;p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flipH="1">
              <a:off x="2283025" y="2322575"/>
              <a:ext cx="1844400" cy="6426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rot="-5400000">
              <a:off x="3501574" y="1934671"/>
              <a:ext cx="643356" cy="1419149"/>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Blood Test</a:t>
              </a:r>
              <a:endParaRPr sz="1800">
                <a:solidFill>
                  <a:srgbClr val="FFFFFF"/>
                </a:solidFill>
              </a:endParaRPr>
            </a:p>
          </p:txBody>
        </p:sp>
        <p:sp>
          <p:nvSpPr>
            <p:cNvPr id="190" name="Google Shape;190;p20"/>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1593000" y="2322575"/>
              <a:ext cx="690000" cy="6426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92" name="Google Shape;192;p20"/>
            <p:cNvSpPr/>
            <p:nvPr/>
          </p:nvSpPr>
          <p:spPr>
            <a:xfrm>
              <a:off x="4425137" y="2322581"/>
              <a:ext cx="2971200" cy="642300"/>
            </a:xfrm>
            <a:prstGeom prst="rect">
              <a:avLst/>
            </a:prstGeom>
            <a:noFill/>
            <a:ln>
              <a:noFill/>
            </a:ln>
          </p:spPr>
          <p:txBody>
            <a:bodyPr anchorCtr="0" anchor="ctr" bIns="91425" lIns="91425" spcFirstLastPara="1" rIns="91425" wrap="square" tIns="91425">
              <a:noAutofit/>
            </a:bodyPr>
            <a:lstStyle/>
            <a:p>
              <a:pPr indent="-234950" lvl="0" marL="342900" rtl="0" algn="just">
                <a:lnSpc>
                  <a:spcPct val="115000"/>
                </a:lnSpc>
                <a:spcBef>
                  <a:spcPts val="0"/>
                </a:spcBef>
                <a:spcAft>
                  <a:spcPts val="0"/>
                </a:spcAft>
                <a:buSzPts val="1000"/>
                <a:buChar char="●"/>
              </a:pPr>
              <a:r>
                <a:rPr lang="en" sz="1000"/>
                <a:t>High Cost</a:t>
              </a:r>
              <a:endParaRPr sz="1000"/>
            </a:p>
            <a:p>
              <a:pPr indent="-234950" lvl="0" marL="342900" rtl="0" algn="just">
                <a:lnSpc>
                  <a:spcPct val="115000"/>
                </a:lnSpc>
                <a:spcBef>
                  <a:spcPts val="0"/>
                </a:spcBef>
                <a:spcAft>
                  <a:spcPts val="0"/>
                </a:spcAft>
                <a:buSzPts val="1000"/>
                <a:buChar char="●"/>
              </a:pPr>
              <a:r>
                <a:rPr lang="en" sz="1000"/>
                <a:t>Highly complex</a:t>
              </a:r>
              <a:endParaRPr sz="1000"/>
            </a:p>
            <a:p>
              <a:pPr indent="-234950" lvl="0" marL="342900" rtl="0" algn="just">
                <a:lnSpc>
                  <a:spcPct val="115000"/>
                </a:lnSpc>
                <a:spcBef>
                  <a:spcPts val="0"/>
                </a:spcBef>
                <a:spcAft>
                  <a:spcPts val="0"/>
                </a:spcAft>
                <a:buSzPts val="1000"/>
                <a:buChar char="●"/>
              </a:pPr>
              <a:r>
                <a:rPr lang="en" sz="1000"/>
                <a:t>Requires a lot of laboratory apparatus</a:t>
              </a:r>
              <a:endParaRPr sz="1000"/>
            </a:p>
          </p:txBody>
        </p:sp>
      </p:grpSp>
      <p:sp>
        <p:nvSpPr>
          <p:cNvPr id="193" name="Google Shape;19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Current Screening Methods and their Problems</a:t>
            </a:r>
            <a:endParaRPr b="1"/>
          </a:p>
        </p:txBody>
      </p:sp>
      <p:sp>
        <p:nvSpPr>
          <p:cNvPr id="194" name="Google Shape;194;p20"/>
          <p:cNvSpPr/>
          <p:nvPr/>
        </p:nvSpPr>
        <p:spPr>
          <a:xfrm>
            <a:off x="559275" y="3334650"/>
            <a:ext cx="8037000" cy="866700"/>
          </a:xfrm>
          <a:prstGeom prst="rect">
            <a:avLst/>
          </a:prstGeom>
          <a:solidFill>
            <a:srgbClr val="000000">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553463" y="1449100"/>
            <a:ext cx="8037000" cy="866700"/>
          </a:xfrm>
          <a:prstGeom prst="rect">
            <a:avLst/>
          </a:prstGeom>
          <a:solidFill>
            <a:srgbClr val="000000">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grpSp>
        <p:nvGrpSpPr>
          <p:cNvPr id="200" name="Google Shape;200;p21"/>
          <p:cNvGrpSpPr/>
          <p:nvPr/>
        </p:nvGrpSpPr>
        <p:grpSpPr>
          <a:xfrm>
            <a:off x="559266" y="1448837"/>
            <a:ext cx="8025392" cy="866795"/>
            <a:chOff x="1593000" y="2322568"/>
            <a:chExt cx="5957975" cy="643500"/>
          </a:xfrm>
        </p:grpSpPr>
        <p:sp>
          <p:nvSpPr>
            <p:cNvPr id="201" name="Google Shape;201;p2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flipH="1">
              <a:off x="2283025" y="2322575"/>
              <a:ext cx="1844400" cy="6426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rot="-5400000">
              <a:off x="3501574" y="1934671"/>
              <a:ext cx="643356" cy="1419149"/>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Spirometry</a:t>
              </a:r>
              <a:endParaRPr sz="1800">
                <a:solidFill>
                  <a:srgbClr val="FFFFFF"/>
                </a:solidFill>
              </a:endParaRPr>
            </a:p>
          </p:txBody>
        </p:sp>
        <p:sp>
          <p:nvSpPr>
            <p:cNvPr id="205" name="Google Shape;205;p21"/>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1593000" y="2322575"/>
              <a:ext cx="690000" cy="6426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07" name="Google Shape;207;p2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sz="1000">
                  <a:highlight>
                    <a:srgbClr val="F3F3F3"/>
                  </a:highlight>
                </a:rPr>
                <a:t>Barely implemented</a:t>
              </a:r>
              <a:endParaRPr sz="1000">
                <a:highlight>
                  <a:srgbClr val="F3F3F3"/>
                </a:highlight>
              </a:endParaRPr>
            </a:p>
            <a:p>
              <a:pPr indent="-292100" lvl="0" marL="457200" rtl="0" algn="l">
                <a:lnSpc>
                  <a:spcPct val="115000"/>
                </a:lnSpc>
                <a:spcBef>
                  <a:spcPts val="0"/>
                </a:spcBef>
                <a:spcAft>
                  <a:spcPts val="0"/>
                </a:spcAft>
                <a:buSzPts val="1000"/>
                <a:buChar char="●"/>
              </a:pPr>
              <a:r>
                <a:rPr lang="en" sz="1000">
                  <a:highlight>
                    <a:srgbClr val="F3F3F3"/>
                  </a:highlight>
                </a:rPr>
                <a:t>Used to monitor chronic lung conditions </a:t>
              </a:r>
              <a:endParaRPr sz="1000">
                <a:highlight>
                  <a:srgbClr val="F3F3F3"/>
                </a:highlight>
              </a:endParaRPr>
            </a:p>
            <a:p>
              <a:pPr indent="-292100" lvl="0" marL="457200" rtl="0" algn="l">
                <a:lnSpc>
                  <a:spcPct val="115000"/>
                </a:lnSpc>
                <a:spcBef>
                  <a:spcPts val="0"/>
                </a:spcBef>
                <a:spcAft>
                  <a:spcPts val="0"/>
                </a:spcAft>
                <a:buSzPts val="1000"/>
                <a:buChar char="●"/>
              </a:pPr>
              <a:r>
                <a:rPr lang="en" sz="1000">
                  <a:highlight>
                    <a:srgbClr val="F3F3F3"/>
                  </a:highlight>
                </a:rPr>
                <a:t>Te</a:t>
              </a:r>
              <a:r>
                <a:rPr lang="en" sz="1000"/>
                <a:t>st may trigger severe breathing problems</a:t>
              </a:r>
              <a:endParaRPr sz="1000">
                <a:highlight>
                  <a:srgbClr val="FFFFFF"/>
                </a:highlight>
              </a:endParaRPr>
            </a:p>
          </p:txBody>
        </p:sp>
      </p:grpSp>
      <p:grpSp>
        <p:nvGrpSpPr>
          <p:cNvPr id="208" name="Google Shape;208;p21"/>
          <p:cNvGrpSpPr/>
          <p:nvPr/>
        </p:nvGrpSpPr>
        <p:grpSpPr>
          <a:xfrm>
            <a:off x="559266" y="2391833"/>
            <a:ext cx="8025392" cy="866795"/>
            <a:chOff x="1593000" y="2322568"/>
            <a:chExt cx="5957975" cy="643500"/>
          </a:xfrm>
        </p:grpSpPr>
        <p:sp>
          <p:nvSpPr>
            <p:cNvPr id="209" name="Google Shape;209;p2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flipH="1">
              <a:off x="2283025" y="2322575"/>
              <a:ext cx="1844400" cy="6426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rot="-5400000">
              <a:off x="3501574" y="1934671"/>
              <a:ext cx="643356" cy="1419149"/>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Skin Test (PPD Test)</a:t>
              </a:r>
              <a:endParaRPr sz="1800">
                <a:solidFill>
                  <a:srgbClr val="FFFFFF"/>
                </a:solidFill>
              </a:endParaRPr>
            </a:p>
          </p:txBody>
        </p:sp>
        <p:sp>
          <p:nvSpPr>
            <p:cNvPr id="213" name="Google Shape;213;p21"/>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1593000" y="2322575"/>
              <a:ext cx="690000" cy="6426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15" name="Google Shape;215;p21"/>
            <p:cNvSpPr/>
            <p:nvPr/>
          </p:nvSpPr>
          <p:spPr>
            <a:xfrm>
              <a:off x="4387847" y="2323750"/>
              <a:ext cx="3082500" cy="642300"/>
            </a:xfrm>
            <a:prstGeom prst="rect">
              <a:avLst/>
            </a:prstGeom>
            <a:noFill/>
            <a:ln>
              <a:noFill/>
            </a:ln>
          </p:spPr>
          <p:txBody>
            <a:bodyPr anchorCtr="0" anchor="ctr" bIns="91425" lIns="91425" spcFirstLastPara="1" rIns="91425" wrap="square" tIns="91425">
              <a:noAutofit/>
            </a:bodyPr>
            <a:lstStyle/>
            <a:p>
              <a:pPr indent="-292100" lvl="0" marL="457200" rtl="0" algn="just">
                <a:lnSpc>
                  <a:spcPct val="115000"/>
                </a:lnSpc>
                <a:spcBef>
                  <a:spcPts val="0"/>
                </a:spcBef>
                <a:spcAft>
                  <a:spcPts val="0"/>
                </a:spcAft>
                <a:buSzPts val="1000"/>
                <a:buChar char="●"/>
              </a:pPr>
              <a:r>
                <a:rPr lang="en" sz="1000"/>
                <a:t>Results require at least 48 hours </a:t>
              </a:r>
              <a:endParaRPr sz="1000"/>
            </a:p>
          </p:txBody>
        </p:sp>
      </p:grpSp>
      <p:grpSp>
        <p:nvGrpSpPr>
          <p:cNvPr id="216" name="Google Shape;216;p21"/>
          <p:cNvGrpSpPr/>
          <p:nvPr/>
        </p:nvGrpSpPr>
        <p:grpSpPr>
          <a:xfrm>
            <a:off x="559304" y="3334817"/>
            <a:ext cx="8025392" cy="866795"/>
            <a:chOff x="1593000" y="2322568"/>
            <a:chExt cx="5957975" cy="643500"/>
          </a:xfrm>
        </p:grpSpPr>
        <p:sp>
          <p:nvSpPr>
            <p:cNvPr id="217" name="Google Shape;217;p2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flipH="1">
              <a:off x="2283025" y="2322575"/>
              <a:ext cx="1844400" cy="6426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rot="-5400000">
              <a:off x="3501574" y="1934671"/>
              <a:ext cx="643356" cy="1419149"/>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Blood Test</a:t>
              </a:r>
              <a:endParaRPr sz="1800">
                <a:solidFill>
                  <a:srgbClr val="FFFFFF"/>
                </a:solidFill>
              </a:endParaRPr>
            </a:p>
          </p:txBody>
        </p:sp>
        <p:sp>
          <p:nvSpPr>
            <p:cNvPr id="221" name="Google Shape;221;p21"/>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1593000" y="2322575"/>
              <a:ext cx="690000" cy="6426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223" name="Google Shape;223;p21"/>
            <p:cNvSpPr/>
            <p:nvPr/>
          </p:nvSpPr>
          <p:spPr>
            <a:xfrm>
              <a:off x="4425137" y="2322581"/>
              <a:ext cx="2971200" cy="642300"/>
            </a:xfrm>
            <a:prstGeom prst="rect">
              <a:avLst/>
            </a:prstGeom>
            <a:noFill/>
            <a:ln>
              <a:noFill/>
            </a:ln>
          </p:spPr>
          <p:txBody>
            <a:bodyPr anchorCtr="0" anchor="ctr" bIns="91425" lIns="91425" spcFirstLastPara="1" rIns="91425" wrap="square" tIns="91425">
              <a:noAutofit/>
            </a:bodyPr>
            <a:lstStyle/>
            <a:p>
              <a:pPr indent="-234950" lvl="0" marL="342900" rtl="0" algn="just">
                <a:lnSpc>
                  <a:spcPct val="115000"/>
                </a:lnSpc>
                <a:spcBef>
                  <a:spcPts val="0"/>
                </a:spcBef>
                <a:spcAft>
                  <a:spcPts val="0"/>
                </a:spcAft>
                <a:buSzPts val="1000"/>
                <a:buChar char="●"/>
              </a:pPr>
              <a:r>
                <a:rPr lang="en" sz="1000"/>
                <a:t>High Cost</a:t>
              </a:r>
              <a:endParaRPr sz="1000"/>
            </a:p>
            <a:p>
              <a:pPr indent="-234950" lvl="0" marL="342900" rtl="0" algn="just">
                <a:lnSpc>
                  <a:spcPct val="115000"/>
                </a:lnSpc>
                <a:spcBef>
                  <a:spcPts val="0"/>
                </a:spcBef>
                <a:spcAft>
                  <a:spcPts val="0"/>
                </a:spcAft>
                <a:buSzPts val="1000"/>
                <a:buChar char="●"/>
              </a:pPr>
              <a:r>
                <a:rPr lang="en" sz="1000"/>
                <a:t>Highly complex</a:t>
              </a:r>
              <a:endParaRPr sz="1000"/>
            </a:p>
            <a:p>
              <a:pPr indent="-234950" lvl="0" marL="342900" rtl="0" algn="just">
                <a:lnSpc>
                  <a:spcPct val="115000"/>
                </a:lnSpc>
                <a:spcBef>
                  <a:spcPts val="0"/>
                </a:spcBef>
                <a:spcAft>
                  <a:spcPts val="0"/>
                </a:spcAft>
                <a:buSzPts val="1000"/>
                <a:buChar char="●"/>
              </a:pPr>
              <a:r>
                <a:rPr lang="en" sz="1000"/>
                <a:t>Requires a lot of laboratory apparatus</a:t>
              </a:r>
              <a:endParaRPr sz="1000"/>
            </a:p>
          </p:txBody>
        </p:sp>
      </p:grpSp>
      <p:sp>
        <p:nvSpPr>
          <p:cNvPr id="224" name="Google Shape;22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Current Screening Methods and their Problems</a:t>
            </a:r>
            <a:endParaRPr b="1"/>
          </a:p>
        </p:txBody>
      </p:sp>
      <p:sp>
        <p:nvSpPr>
          <p:cNvPr id="225" name="Google Shape;225;p21"/>
          <p:cNvSpPr/>
          <p:nvPr/>
        </p:nvSpPr>
        <p:spPr>
          <a:xfrm>
            <a:off x="553500" y="1448825"/>
            <a:ext cx="8037000" cy="1809600"/>
          </a:xfrm>
          <a:prstGeom prst="rect">
            <a:avLst/>
          </a:prstGeom>
          <a:solidFill>
            <a:srgbClr val="000000">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